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72" r:id="rId2"/>
  </p:sldMasterIdLst>
  <p:notesMasterIdLst>
    <p:notesMasterId r:id="rId45"/>
  </p:notesMasterIdLst>
  <p:sldIdLst>
    <p:sldId id="347" r:id="rId3"/>
    <p:sldId id="355" r:id="rId4"/>
    <p:sldId id="263" r:id="rId5"/>
    <p:sldId id="356" r:id="rId6"/>
    <p:sldId id="421" r:id="rId7"/>
    <p:sldId id="348" r:id="rId8"/>
    <p:sldId id="420" r:id="rId9"/>
    <p:sldId id="349" r:id="rId10"/>
    <p:sldId id="385" r:id="rId11"/>
    <p:sldId id="397" r:id="rId12"/>
    <p:sldId id="382" r:id="rId13"/>
    <p:sldId id="381" r:id="rId14"/>
    <p:sldId id="401" r:id="rId15"/>
    <p:sldId id="351" r:id="rId16"/>
    <p:sldId id="403" r:id="rId17"/>
    <p:sldId id="391" r:id="rId18"/>
    <p:sldId id="399" r:id="rId19"/>
    <p:sldId id="389" r:id="rId20"/>
    <p:sldId id="362" r:id="rId21"/>
    <p:sldId id="366" r:id="rId22"/>
    <p:sldId id="369" r:id="rId23"/>
    <p:sldId id="370" r:id="rId24"/>
    <p:sldId id="364" r:id="rId25"/>
    <p:sldId id="365" r:id="rId26"/>
    <p:sldId id="363" r:id="rId27"/>
    <p:sldId id="352" r:id="rId28"/>
    <p:sldId id="371" r:id="rId29"/>
    <p:sldId id="372" r:id="rId30"/>
    <p:sldId id="373" r:id="rId31"/>
    <p:sldId id="374" r:id="rId32"/>
    <p:sldId id="380" r:id="rId33"/>
    <p:sldId id="407" r:id="rId34"/>
    <p:sldId id="423" r:id="rId35"/>
    <p:sldId id="409" r:id="rId36"/>
    <p:sldId id="415" r:id="rId37"/>
    <p:sldId id="411" r:id="rId38"/>
    <p:sldId id="386" r:id="rId39"/>
    <p:sldId id="416" r:id="rId40"/>
    <p:sldId id="417" r:id="rId41"/>
    <p:sldId id="354" r:id="rId42"/>
    <p:sldId id="353" r:id="rId43"/>
    <p:sldId id="377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99FF"/>
    <a:srgbClr val="0091EA"/>
    <a:srgbClr val="969D0B"/>
    <a:srgbClr val="FFFF99"/>
    <a:srgbClr val="FF6699"/>
    <a:srgbClr val="CCECFF"/>
    <a:srgbClr val="FFC000"/>
    <a:srgbClr val="00B0F0"/>
    <a:srgbClr val="00B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94660"/>
  </p:normalViewPr>
  <p:slideViewPr>
    <p:cSldViewPr>
      <p:cViewPr varScale="1">
        <p:scale>
          <a:sx n="80" d="100"/>
          <a:sy n="80" d="100"/>
        </p:scale>
        <p:origin x="3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Общий бюджет проекта</c:v>
                </c:pt>
              </c:strCache>
            </c:strRef>
          </c:tx>
          <c:dPt>
            <c:idx val="0"/>
            <c:bubble3D val="0"/>
            <c:spPr>
              <a:pattFill prst="pct80">
                <a:fgClr>
                  <a:schemeClr val="accent1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A67-4AC9-81D9-27344FA6C7C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A67-4AC9-81D9-27344FA6C7C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A67-4AC9-81D9-27344FA6C7C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A67-4AC9-81D9-27344FA6C7C2}"/>
              </c:ext>
            </c:extLst>
          </c:dPt>
          <c:dLbls>
            <c:dLbl>
              <c:idx val="0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7A67-4AC9-81D9-27344FA6C7C2}"/>
                </c:ext>
              </c:extLst>
            </c:dLbl>
            <c:dLbl>
              <c:idx val="1"/>
              <c:layout>
                <c:manualLayout>
                  <c:x val="4.3185209487702929E-2"/>
                  <c:y val="0.11635015575690739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1659011373578302E-2"/>
                      <c:h val="6.51982793496102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A67-4AC9-81D9-27344FA6C7C2}"/>
                </c:ext>
              </c:extLst>
            </c:dLbl>
            <c:dLbl>
              <c:idx val="2"/>
              <c:layout>
                <c:manualLayout>
                  <c:x val="4.0764435695538059E-2"/>
                  <c:y val="0.14469219036920983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683702731602994E-2"/>
                      <c:h val="9.04525732976606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A67-4AC9-81D9-27344FA6C7C2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федеральный бюджет 723,3 млрд руб</c:v>
                </c:pt>
                <c:pt idx="1">
                  <c:v>региональные бюджеты 45,7 млрд руб</c:v>
                </c:pt>
                <c:pt idx="2">
                  <c:v>внебюджетные источники 15,4 млрд руб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723.3</c:v>
                </c:pt>
                <c:pt idx="1">
                  <c:v>45.7</c:v>
                </c:pt>
                <c:pt idx="2">
                  <c:v>15.4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A67-4AC9-81D9-27344FA6C7C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1917578011081964"/>
          <c:y val="0.13257299247026375"/>
          <c:w val="0.37156496062992128"/>
          <c:h val="0.7423786995102261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sz="1200" baseline="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Число школ Тамбовской области, обновивших материально-техническую базу для изучения основных и дополнительных образовательных программ</a:t>
            </a:r>
            <a:endParaRPr lang="ru-RU" sz="1200" baseline="0" dirty="0"/>
          </a:p>
        </c:rich>
      </c:tx>
      <c:layout>
        <c:manualLayout>
          <c:xMode val="edge"/>
          <c:yMode val="edge"/>
          <c:x val="0.19226038932633421"/>
          <c:y val="0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1725448381452317"/>
          <c:y val="6.244925634295713E-2"/>
          <c:w val="0.76277267424905215"/>
          <c:h val="0.893649373625016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Лист1!$A$2:$A$30</c:f>
              <c:strCache>
                <c:ptCount val="29"/>
                <c:pt idx="0">
                  <c:v>Бондарский район</c:v>
                </c:pt>
                <c:pt idx="1">
                  <c:v>Гавриловский район</c:v>
                </c:pt>
                <c:pt idx="2">
                  <c:v>Жердевский район</c:v>
                </c:pt>
                <c:pt idx="3">
                  <c:v>Знаменский район</c:v>
                </c:pt>
                <c:pt idx="4">
                  <c:v>Инжавинский район</c:v>
                </c:pt>
                <c:pt idx="5">
                  <c:v>Кирсановский район</c:v>
                </c:pt>
                <c:pt idx="6">
                  <c:v>Мичуринский район</c:v>
                </c:pt>
                <c:pt idx="7">
                  <c:v>Мордовский район</c:v>
                </c:pt>
                <c:pt idx="8">
                  <c:v>Моршанский район</c:v>
                </c:pt>
                <c:pt idx="9">
                  <c:v>Мучкапский район</c:v>
                </c:pt>
                <c:pt idx="10">
                  <c:v>Никифоровский район</c:v>
                </c:pt>
                <c:pt idx="11">
                  <c:v>Первомайский район</c:v>
                </c:pt>
                <c:pt idx="12">
                  <c:v>Петровский район</c:v>
                </c:pt>
                <c:pt idx="13">
                  <c:v>Пичаевский район</c:v>
                </c:pt>
                <c:pt idx="14">
                  <c:v>Рассказовский район</c:v>
                </c:pt>
                <c:pt idx="15">
                  <c:v>Ржаксинский район</c:v>
                </c:pt>
                <c:pt idx="16">
                  <c:v>Сампурский район</c:v>
                </c:pt>
                <c:pt idx="17">
                  <c:v>Сосновский район</c:v>
                </c:pt>
                <c:pt idx="18">
                  <c:v>Староюрьевский район</c:v>
                </c:pt>
                <c:pt idx="19">
                  <c:v>Тамбовский район</c:v>
                </c:pt>
                <c:pt idx="20">
                  <c:v>Токаревский район</c:v>
                </c:pt>
                <c:pt idx="21">
                  <c:v>Уваровский район</c:v>
                </c:pt>
                <c:pt idx="22">
                  <c:v>Уметский район</c:v>
                </c:pt>
                <c:pt idx="23">
                  <c:v>г. Кирсанов</c:v>
                </c:pt>
                <c:pt idx="24">
                  <c:v>г. Котовск</c:v>
                </c:pt>
                <c:pt idx="25">
                  <c:v>г. Мичуринск</c:v>
                </c:pt>
                <c:pt idx="26">
                  <c:v>г. Моршанск</c:v>
                </c:pt>
                <c:pt idx="27">
                  <c:v>г. Рассказово</c:v>
                </c:pt>
                <c:pt idx="28">
                  <c:v>г. Тамбов</c:v>
                </c:pt>
              </c:strCache>
            </c:strRef>
          </c:cat>
          <c:val>
            <c:numRef>
              <c:f>Лист1!$B$2:$B$30</c:f>
              <c:numCache>
                <c:formatCode>General</c:formatCode>
                <c:ptCount val="29"/>
                <c:pt idx="0">
                  <c:v>3</c:v>
                </c:pt>
                <c:pt idx="1">
                  <c:v>3</c:v>
                </c:pt>
                <c:pt idx="2">
                  <c:v>6</c:v>
                </c:pt>
                <c:pt idx="3">
                  <c:v>3</c:v>
                </c:pt>
                <c:pt idx="4">
                  <c:v>4</c:v>
                </c:pt>
                <c:pt idx="5">
                  <c:v>4</c:v>
                </c:pt>
                <c:pt idx="6">
                  <c:v>14</c:v>
                </c:pt>
                <c:pt idx="7">
                  <c:v>3</c:v>
                </c:pt>
                <c:pt idx="8">
                  <c:v>10</c:v>
                </c:pt>
                <c:pt idx="9">
                  <c:v>2</c:v>
                </c:pt>
                <c:pt idx="10">
                  <c:v>7</c:v>
                </c:pt>
                <c:pt idx="11">
                  <c:v>6</c:v>
                </c:pt>
                <c:pt idx="12">
                  <c:v>4</c:v>
                </c:pt>
                <c:pt idx="13">
                  <c:v>5</c:v>
                </c:pt>
                <c:pt idx="14">
                  <c:v>8</c:v>
                </c:pt>
                <c:pt idx="15">
                  <c:v>8</c:v>
                </c:pt>
                <c:pt idx="16">
                  <c:v>3</c:v>
                </c:pt>
                <c:pt idx="17">
                  <c:v>8</c:v>
                </c:pt>
                <c:pt idx="18">
                  <c:v>3</c:v>
                </c:pt>
                <c:pt idx="19">
                  <c:v>14</c:v>
                </c:pt>
                <c:pt idx="20">
                  <c:v>3</c:v>
                </c:pt>
                <c:pt idx="21">
                  <c:v>3</c:v>
                </c:pt>
                <c:pt idx="22">
                  <c:v>2</c:v>
                </c:pt>
                <c:pt idx="23">
                  <c:v>1</c:v>
                </c:pt>
                <c:pt idx="24">
                  <c:v>2</c:v>
                </c:pt>
                <c:pt idx="26">
                  <c:v>4</c:v>
                </c:pt>
                <c:pt idx="2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83-4968-A97E-A182486FB22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96845560"/>
        <c:axId val="196841248"/>
      </c:barChart>
      <c:valAx>
        <c:axId val="19684124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6845560"/>
        <c:crosses val="autoZero"/>
        <c:crossBetween val="between"/>
      </c:valAx>
      <c:catAx>
        <c:axId val="196845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68412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1600" dirty="0"/>
              <a:t>Число детей, в возрасте от 5 до 18 лет, охваченных дополнительных </a:t>
            </a:r>
            <a:r>
              <a:rPr lang="ru-RU" sz="1600" dirty="0" smtClean="0"/>
              <a:t>образованием,</a:t>
            </a:r>
            <a:r>
              <a:rPr lang="ru-RU" sz="1600" baseline="0" dirty="0" smtClean="0"/>
              <a:t> %</a:t>
            </a:r>
            <a:endParaRPr lang="ru-RU" sz="1600" dirty="0"/>
          </a:p>
        </c:rich>
      </c:tx>
      <c:layout>
        <c:manualLayout>
          <c:xMode val="edge"/>
          <c:yMode val="edge"/>
          <c:x val="0.12921383647798743"/>
          <c:y val="1.56250032039458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78.2</c:v>
                </c:pt>
                <c:pt idx="1">
                  <c:v>78.400000000000006</c:v>
                </c:pt>
                <c:pt idx="2">
                  <c:v>78.7</c:v>
                </c:pt>
                <c:pt idx="3">
                  <c:v>79</c:v>
                </c:pt>
                <c:pt idx="4">
                  <c:v>79.400000000000006</c:v>
                </c:pt>
                <c:pt idx="5">
                  <c:v>79.8</c:v>
                </c:pt>
                <c:pt idx="6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7C-405D-BF74-0141271D2B2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96846344"/>
        <c:axId val="196844776"/>
      </c:barChart>
      <c:catAx>
        <c:axId val="196846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6844776"/>
        <c:crosses val="autoZero"/>
        <c:auto val="1"/>
        <c:lblAlgn val="ctr"/>
        <c:lblOffset val="100"/>
        <c:noMultiLvlLbl val="0"/>
      </c:catAx>
      <c:valAx>
        <c:axId val="196844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6846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1600" dirty="0"/>
              <a:t>Число детей, </a:t>
            </a:r>
            <a:r>
              <a:rPr lang="ru-RU" sz="1600" dirty="0" smtClean="0"/>
              <a:t>охваченных деятельностью 2 детских технопарков «</a:t>
            </a:r>
            <a:r>
              <a:rPr lang="ru-RU" sz="1600" dirty="0" err="1" smtClean="0"/>
              <a:t>Кванториум</a:t>
            </a:r>
            <a:r>
              <a:rPr lang="ru-RU" sz="1600" dirty="0" smtClean="0"/>
              <a:t>» и</a:t>
            </a:r>
            <a:r>
              <a:rPr lang="ru-RU" sz="1600" baseline="0" dirty="0" smtClean="0"/>
              <a:t> </a:t>
            </a:r>
            <a:r>
              <a:rPr lang="ru-RU" sz="1600" dirty="0" smtClean="0"/>
              <a:t>3 мобильных технопарков</a:t>
            </a:r>
            <a:r>
              <a:rPr lang="ru-RU" sz="1600" baseline="0" dirty="0" smtClean="0"/>
              <a:t> «</a:t>
            </a:r>
            <a:r>
              <a:rPr lang="ru-RU" sz="1600" baseline="0" dirty="0" err="1" smtClean="0"/>
              <a:t>Кванториум</a:t>
            </a:r>
            <a:r>
              <a:rPr lang="ru-RU" sz="1600" baseline="0" dirty="0" smtClean="0"/>
              <a:t>»</a:t>
            </a:r>
            <a:r>
              <a:rPr lang="ru-RU" sz="1600" dirty="0" smtClean="0"/>
              <a:t>),</a:t>
            </a:r>
            <a:r>
              <a:rPr lang="ru-RU" sz="1600" baseline="0" dirty="0" smtClean="0"/>
              <a:t> человек</a:t>
            </a:r>
            <a:endParaRPr lang="ru-RU" sz="1600" dirty="0"/>
          </a:p>
        </c:rich>
      </c:tx>
      <c:layout>
        <c:manualLayout>
          <c:xMode val="edge"/>
          <c:yMode val="edge"/>
          <c:x val="0.17307339871989685"/>
          <c:y val="1.56250244838798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3400</c:v>
                </c:pt>
                <c:pt idx="1">
                  <c:v>4200</c:v>
                </c:pt>
                <c:pt idx="2">
                  <c:v>6720</c:v>
                </c:pt>
                <c:pt idx="3">
                  <c:v>10120</c:v>
                </c:pt>
                <c:pt idx="4">
                  <c:v>13820</c:v>
                </c:pt>
                <c:pt idx="5">
                  <c:v>16820</c:v>
                </c:pt>
                <c:pt idx="6">
                  <c:v>18500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C1-4F9F-BE78-389866AA7E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8994472"/>
        <c:axId val="239867120"/>
      </c:barChart>
      <c:catAx>
        <c:axId val="178994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867120"/>
        <c:crosses val="autoZero"/>
        <c:auto val="1"/>
        <c:lblAlgn val="ctr"/>
        <c:lblOffset val="100"/>
        <c:noMultiLvlLbl val="0"/>
      </c:catAx>
      <c:valAx>
        <c:axId val="23986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8994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1400" dirty="0"/>
              <a:t>Число </a:t>
            </a:r>
            <a:r>
              <a:rPr lang="ru-RU" sz="1400" dirty="0" smtClean="0"/>
              <a:t>участников открытых онлайн-уроков, направленных на раннюю профориентацию, с учетом опыта онлайн-уроков</a:t>
            </a:r>
            <a:r>
              <a:rPr lang="ru-RU" sz="1400" baseline="0" dirty="0" smtClean="0"/>
              <a:t> «</a:t>
            </a:r>
            <a:r>
              <a:rPr lang="ru-RU" sz="1400" baseline="0" dirty="0" err="1" smtClean="0"/>
              <a:t>ПроеКТОриЯ</a:t>
            </a:r>
            <a:r>
              <a:rPr lang="ru-RU" sz="1400" baseline="0" dirty="0" smtClean="0"/>
              <a:t>» и «Уроки настоящего»,</a:t>
            </a:r>
            <a:r>
              <a:rPr lang="ru-RU" sz="1400" dirty="0" smtClean="0"/>
              <a:t> </a:t>
            </a:r>
            <a:r>
              <a:rPr lang="ru-RU" sz="1400" dirty="0" err="1" smtClean="0"/>
              <a:t>тыс.человек</a:t>
            </a:r>
            <a:endParaRPr lang="ru-RU" sz="1400" dirty="0"/>
          </a:p>
        </c:rich>
      </c:tx>
      <c:layout>
        <c:manualLayout>
          <c:xMode val="edge"/>
          <c:yMode val="edge"/>
          <c:x val="0.12623757967754032"/>
          <c:y val="1.132222602609457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20</c:v>
                </c:pt>
                <c:pt idx="1">
                  <c:v>25</c:v>
                </c:pt>
                <c:pt idx="2">
                  <c:v>35</c:v>
                </c:pt>
                <c:pt idx="3">
                  <c:v>45</c:v>
                </c:pt>
                <c:pt idx="4">
                  <c:v>55</c:v>
                </c:pt>
                <c:pt idx="5">
                  <c:v>65</c:v>
                </c:pt>
                <c:pt idx="6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49-43A5-8A2C-6BAF5966B9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39866336"/>
        <c:axId val="239864376"/>
      </c:barChart>
      <c:catAx>
        <c:axId val="23986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864376"/>
        <c:crosses val="autoZero"/>
        <c:auto val="1"/>
        <c:lblAlgn val="ctr"/>
        <c:lblOffset val="100"/>
        <c:noMultiLvlLbl val="0"/>
      </c:catAx>
      <c:valAx>
        <c:axId val="239864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866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1400" dirty="0"/>
              <a:t>Число детей, </a:t>
            </a:r>
            <a:r>
              <a:rPr lang="ru-RU" sz="1400" dirty="0" smtClean="0"/>
              <a:t>получивших рекомендации</a:t>
            </a:r>
            <a:r>
              <a:rPr lang="ru-RU" sz="1400" baseline="0" dirty="0" smtClean="0"/>
              <a:t> по построению индивидуального учебного плана в соответствии с выбранными </a:t>
            </a:r>
            <a:r>
              <a:rPr lang="ru-RU" sz="1400" baseline="0" dirty="0" err="1" smtClean="0"/>
              <a:t>проф.компетенциями</a:t>
            </a:r>
            <a:r>
              <a:rPr lang="ru-RU" sz="1400" dirty="0" smtClean="0"/>
              <a:t>, с учетом реализации проекта «</a:t>
            </a:r>
            <a:r>
              <a:rPr lang="ru-RU" sz="1200" dirty="0" smtClean="0"/>
              <a:t>Билет в будущее», нарастающим итогом, человек</a:t>
            </a:r>
            <a:endParaRPr lang="ru-RU" sz="1400" dirty="0"/>
          </a:p>
        </c:rich>
      </c:tx>
      <c:layout>
        <c:manualLayout>
          <c:xMode val="edge"/>
          <c:yMode val="edge"/>
          <c:x val="9.2850155094249598E-2"/>
          <c:y val="2.415458937198067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1000</c:v>
                </c:pt>
                <c:pt idx="1">
                  <c:v>1200</c:v>
                </c:pt>
                <c:pt idx="2">
                  <c:v>1800</c:v>
                </c:pt>
                <c:pt idx="3">
                  <c:v>2400</c:v>
                </c:pt>
                <c:pt idx="4">
                  <c:v>3300</c:v>
                </c:pt>
                <c:pt idx="5">
                  <c:v>4000</c:v>
                </c:pt>
                <c:pt idx="6">
                  <c:v>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9-44DA-8AEF-DAAFE532B2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39865160"/>
        <c:axId val="239862808"/>
      </c:barChart>
      <c:catAx>
        <c:axId val="239865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862808"/>
        <c:crosses val="autoZero"/>
        <c:auto val="1"/>
        <c:lblAlgn val="ctr"/>
        <c:lblOffset val="100"/>
        <c:noMultiLvlLbl val="0"/>
      </c:catAx>
      <c:valAx>
        <c:axId val="239862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865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1600" dirty="0"/>
              <a:t>Число </a:t>
            </a:r>
            <a:r>
              <a:rPr lang="ru-RU" sz="1600" dirty="0" smtClean="0"/>
              <a:t>детей с ОВЗ, обучающихся по дополнительным</a:t>
            </a:r>
            <a:r>
              <a:rPr lang="ru-RU" sz="1600" baseline="0" dirty="0" smtClean="0"/>
              <a:t> общеобразовательным программам, </a:t>
            </a:r>
          </a:p>
          <a:p>
            <a:pPr>
              <a:defRPr/>
            </a:pPr>
            <a:r>
              <a:rPr lang="ru-RU" sz="1600" baseline="0" dirty="0" smtClean="0"/>
              <a:t>в </a:t>
            </a:r>
            <a:r>
              <a:rPr lang="ru-RU" sz="1600" baseline="0" dirty="0" err="1" smtClean="0"/>
              <a:t>т.ч</a:t>
            </a:r>
            <a:r>
              <a:rPr lang="ru-RU" sz="1600" baseline="0" dirty="0" smtClean="0"/>
              <a:t>. с использованием дистанционных технологий</a:t>
            </a:r>
            <a:r>
              <a:rPr lang="ru-RU" sz="1600" dirty="0" smtClean="0"/>
              <a:t>,</a:t>
            </a:r>
            <a:r>
              <a:rPr lang="ru-RU" sz="1600" baseline="0" dirty="0" smtClean="0"/>
              <a:t> %</a:t>
            </a:r>
            <a:endParaRPr lang="ru-RU" sz="1600" dirty="0"/>
          </a:p>
        </c:rich>
      </c:tx>
      <c:layout>
        <c:manualLayout>
          <c:xMode val="edge"/>
          <c:yMode val="edge"/>
          <c:x val="0.12921383647798743"/>
          <c:y val="1.56250032039458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</c:v>
                </c:pt>
                <c:pt idx="1">
                  <c:v>46</c:v>
                </c:pt>
                <c:pt idx="2">
                  <c:v>52</c:v>
                </c:pt>
                <c:pt idx="3">
                  <c:v>58</c:v>
                </c:pt>
                <c:pt idx="4">
                  <c:v>64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23-4D43-B2CF-62DB17186E5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39866728"/>
        <c:axId val="239869080"/>
      </c:barChart>
      <c:catAx>
        <c:axId val="239866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869080"/>
        <c:crosses val="autoZero"/>
        <c:auto val="1"/>
        <c:lblAlgn val="ctr"/>
        <c:lblOffset val="100"/>
        <c:noMultiLvlLbl val="0"/>
      </c:catAx>
      <c:valAx>
        <c:axId val="239869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866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6E38-82B1-47BB-A812-313B295FEFF2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9E94-532B-494D-AD7A-712B16D9F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9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3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0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72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17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800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04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3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5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81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1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3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57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3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28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7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13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545F7-77F9-4401-AA0E-BF14C26D8903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ochisirius.ru/kak-popast/kriterii-otbora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22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89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 txBox="1">
            <a:spLocks noChangeArrowheads="1"/>
          </p:cNvSpPr>
          <p:nvPr/>
        </p:nvSpPr>
        <p:spPr>
          <a:xfrm rot="461303">
            <a:off x="2519012" y="2247174"/>
            <a:ext cx="4876800" cy="147547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Реализация </a:t>
            </a:r>
          </a:p>
          <a:p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Национального проекта </a:t>
            </a:r>
          </a:p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«Образование»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6F368EE-75D8-6344-BBD5-A0FB25CCD920}"/>
              </a:ext>
            </a:extLst>
          </p:cNvPr>
          <p:cNvSpPr txBox="1">
            <a:spLocks/>
          </p:cNvSpPr>
          <p:nvPr/>
        </p:nvSpPr>
        <p:spPr>
          <a:xfrm>
            <a:off x="450908" y="217380"/>
            <a:ext cx="8329036" cy="40846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cs typeface="Arial" panose="020B0604020202020204" pitchFamily="34" charset="0"/>
              </a:rPr>
              <a:t>ИНФРАСТРУКТУРА </a:t>
            </a:r>
            <a:r>
              <a:rPr lang="ru-RU" sz="3000" b="1" dirty="0" smtClean="0">
                <a:solidFill>
                  <a:srgbClr val="104088"/>
                </a:solidFill>
                <a:cs typeface="Arial" panose="020B0604020202020204" pitchFamily="34" charset="0"/>
              </a:rPr>
              <a:t>СИСТЕМЫ ОБРАЗОВАНИЯ</a:t>
            </a:r>
            <a:endParaRPr lang="ru-RU" sz="3000" b="1" dirty="0">
              <a:solidFill>
                <a:srgbClr val="104088"/>
              </a:solidFill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DB053F2-B4B5-9F48-A202-F416FE3EEBD2}"/>
              </a:ext>
            </a:extLst>
          </p:cNvPr>
          <p:cNvCxnSpPr>
            <a:cxnSpLocks/>
          </p:cNvCxnSpPr>
          <p:nvPr/>
        </p:nvCxnSpPr>
        <p:spPr>
          <a:xfrm>
            <a:off x="427985" y="1521327"/>
            <a:ext cx="8369544" cy="0"/>
          </a:xfrm>
          <a:prstGeom prst="line">
            <a:avLst/>
          </a:prstGeom>
          <a:ln w="12700">
            <a:solidFill>
              <a:srgbClr val="144EA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FC8283E-7DB9-1B48-8DBA-A41129CE3342}"/>
              </a:ext>
            </a:extLst>
          </p:cNvPr>
          <p:cNvGrpSpPr/>
          <p:nvPr/>
        </p:nvGrpSpPr>
        <p:grpSpPr>
          <a:xfrm>
            <a:off x="121974" y="4092857"/>
            <a:ext cx="3271977" cy="970031"/>
            <a:chOff x="3280472" y="2258848"/>
            <a:chExt cx="3112842" cy="1293374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4562791B-B9DC-BD4F-9011-17BAF8AF53E1}"/>
                </a:ext>
              </a:extLst>
            </p:cNvPr>
            <p:cNvSpPr/>
            <p:nvPr/>
          </p:nvSpPr>
          <p:spPr>
            <a:xfrm>
              <a:off x="3280472" y="2269821"/>
              <a:ext cx="1478693" cy="12824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104088"/>
                  </a:solidFill>
                  <a:latin typeface="Helvetica" pitchFamily="2" charset="0"/>
                </a:rPr>
                <a:t>д</a:t>
              </a:r>
              <a:r>
                <a:rPr lang="ru-RU" sz="1600" b="1" dirty="0" smtClean="0">
                  <a:solidFill>
                    <a:srgbClr val="104088"/>
                  </a:solidFill>
                  <a:latin typeface="Helvetica" pitchFamily="2" charset="0"/>
                </a:rPr>
                <a:t>о</a:t>
              </a:r>
              <a:r>
                <a:rPr lang="ru-RU" sz="4050" b="1" dirty="0" smtClean="0">
                  <a:solidFill>
                    <a:srgbClr val="104088"/>
                  </a:solidFill>
                  <a:latin typeface="Helvetica" pitchFamily="2" charset="0"/>
                </a:rPr>
                <a:t> 250</a:t>
              </a:r>
            </a:p>
            <a:p>
              <a:r>
                <a:rPr lang="ru-RU" sz="1600" b="1" dirty="0" err="1">
                  <a:solidFill>
                    <a:srgbClr val="104088"/>
                  </a:solidFill>
                  <a:latin typeface="Helvetica" pitchFamily="2" charset="0"/>
                </a:rPr>
                <a:t>у</a:t>
              </a:r>
              <a:r>
                <a:rPr lang="ru-RU" sz="1600" b="1" dirty="0" err="1" smtClean="0">
                  <a:solidFill>
                    <a:srgbClr val="104088"/>
                  </a:solidFill>
                  <a:latin typeface="Helvetica" pitchFamily="2" charset="0"/>
                </a:rPr>
                <a:t>ченико</a:t>
              </a:r>
              <a:r>
                <a:rPr lang="ru-RU" sz="1600" b="1" dirty="0" smtClean="0">
                  <a:solidFill>
                    <a:srgbClr val="104088"/>
                  </a:solidFill>
                  <a:latin typeface="Helvetica" pitchFamily="2" charset="0"/>
                </a:rPr>
                <a:t>-мест</a:t>
              </a:r>
              <a:endParaRPr lang="ru-RU" sz="1600" b="1" dirty="0">
                <a:solidFill>
                  <a:srgbClr val="104088"/>
                </a:solidFill>
                <a:latin typeface="Helvetica" pitchFamily="2" charset="0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FFFA298-BA6A-7648-BB44-E1FFB2EBD503}"/>
                </a:ext>
              </a:extLst>
            </p:cNvPr>
            <p:cNvSpPr/>
            <p:nvPr/>
          </p:nvSpPr>
          <p:spPr>
            <a:xfrm>
              <a:off x="4719031" y="2258848"/>
              <a:ext cx="1674283" cy="1272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latin typeface="Helvetica" pitchFamily="2" charset="0"/>
                </a:rPr>
                <a:t>наполняемость новых школ в сельской местности</a:t>
              </a:r>
              <a:endParaRPr lang="ru-RU" sz="1400" b="1" dirty="0">
                <a:latin typeface="Helvetica" pitchFamily="2" charset="0"/>
              </a:endParaRPr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9EE8224-D28F-CF46-9A65-A056D10D12FD}"/>
              </a:ext>
            </a:extLst>
          </p:cNvPr>
          <p:cNvSpPr/>
          <p:nvPr/>
        </p:nvSpPr>
        <p:spPr>
          <a:xfrm>
            <a:off x="116112" y="5635786"/>
            <a:ext cx="1511952" cy="9925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50" b="1" dirty="0" smtClean="0">
                <a:solidFill>
                  <a:srgbClr val="104088"/>
                </a:solidFill>
                <a:latin typeface="Helvetica" pitchFamily="2" charset="0"/>
              </a:rPr>
              <a:t>100%</a:t>
            </a:r>
          </a:p>
          <a:p>
            <a:r>
              <a:rPr lang="ru-RU" b="1" dirty="0" smtClean="0">
                <a:solidFill>
                  <a:srgbClr val="104088"/>
                </a:solidFill>
                <a:latin typeface="Helvetica" pitchFamily="2" charset="0"/>
              </a:rPr>
              <a:t>школ</a:t>
            </a:r>
            <a:endParaRPr lang="ru-RU" b="1" dirty="0">
              <a:solidFill>
                <a:srgbClr val="104088"/>
              </a:solidFill>
              <a:latin typeface="Helvetica" pitchFamily="2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8F2306B-E2EA-FD40-83ED-D64FD50563C1}"/>
              </a:ext>
            </a:extLst>
          </p:cNvPr>
          <p:cNvSpPr/>
          <p:nvPr/>
        </p:nvSpPr>
        <p:spPr>
          <a:xfrm>
            <a:off x="1628064" y="5785998"/>
            <a:ext cx="18276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Helvetica" pitchFamily="2" charset="0"/>
              </a:rPr>
              <a:t>ликвидировано обучение </a:t>
            </a:r>
          </a:p>
          <a:p>
            <a:r>
              <a:rPr lang="ru-RU" sz="1400" b="1" dirty="0" smtClean="0">
                <a:latin typeface="Helvetica" pitchFamily="2" charset="0"/>
              </a:rPr>
              <a:t>в 3-ю смену</a:t>
            </a:r>
            <a:br>
              <a:rPr lang="ru-RU" sz="1400" b="1" dirty="0" smtClean="0">
                <a:latin typeface="Helvetica" pitchFamily="2" charset="0"/>
              </a:rPr>
            </a:br>
            <a:r>
              <a:rPr lang="ru-RU" sz="1400" b="1" dirty="0" smtClean="0">
                <a:latin typeface="Helvetica" pitchFamily="2" charset="0"/>
              </a:rPr>
              <a:t>(в 2018 г.)</a:t>
            </a:r>
            <a:endParaRPr lang="ru-RU" sz="1400" b="1" dirty="0">
              <a:latin typeface="Helvetica" pitchFamily="2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9399564-C7A6-F342-B046-5672C1F77D90}"/>
              </a:ext>
            </a:extLst>
          </p:cNvPr>
          <p:cNvSpPr/>
          <p:nvPr/>
        </p:nvSpPr>
        <p:spPr>
          <a:xfrm>
            <a:off x="3460142" y="1544788"/>
            <a:ext cx="260557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50" b="1" dirty="0" smtClean="0">
                <a:solidFill>
                  <a:srgbClr val="104088"/>
                </a:solidFill>
                <a:latin typeface="Helvetica" pitchFamily="2" charset="0"/>
              </a:rPr>
              <a:t>14 новых</a:t>
            </a:r>
          </a:p>
          <a:p>
            <a:r>
              <a:rPr lang="ru-RU" sz="4050" b="1" dirty="0" smtClean="0">
                <a:solidFill>
                  <a:srgbClr val="104088"/>
                </a:solidFill>
                <a:latin typeface="Helvetica" pitchFamily="2" charset="0"/>
              </a:rPr>
              <a:t>     ШКОЛ</a:t>
            </a:r>
            <a:endParaRPr lang="ru-RU" sz="4050" b="1" dirty="0">
              <a:solidFill>
                <a:srgbClr val="104088"/>
              </a:solidFill>
              <a:latin typeface="Helvetica" pitchFamily="2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FAD50B2-0A59-5A45-91D5-DEC03265F444}"/>
              </a:ext>
            </a:extLst>
          </p:cNvPr>
          <p:cNvCxnSpPr>
            <a:cxnSpLocks/>
          </p:cNvCxnSpPr>
          <p:nvPr/>
        </p:nvCxnSpPr>
        <p:spPr>
          <a:xfrm>
            <a:off x="450908" y="3891385"/>
            <a:ext cx="8369544" cy="0"/>
          </a:xfrm>
          <a:prstGeom prst="line">
            <a:avLst/>
          </a:prstGeom>
          <a:ln w="28575">
            <a:solidFill>
              <a:srgbClr val="144EA3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FC68AFA-4FE5-6447-99CE-2C2BC47F540A}"/>
              </a:ext>
            </a:extLst>
          </p:cNvPr>
          <p:cNvSpPr/>
          <p:nvPr/>
        </p:nvSpPr>
        <p:spPr>
          <a:xfrm>
            <a:off x="3743077" y="2805235"/>
            <a:ext cx="21870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Helvetica" pitchFamily="2" charset="0"/>
              </a:rPr>
              <a:t>ТРЕБУЕТСЯ </a:t>
            </a:r>
          </a:p>
          <a:p>
            <a:r>
              <a:rPr lang="ru-RU" b="1" dirty="0">
                <a:latin typeface="Helvetica" pitchFamily="2" charset="0"/>
              </a:rPr>
              <a:t>ПОСТРОИТЬ</a:t>
            </a:r>
          </a:p>
          <a:p>
            <a:r>
              <a:rPr lang="ru-RU" b="1" dirty="0">
                <a:latin typeface="Helvetica" pitchFamily="2" charset="0"/>
              </a:rPr>
              <a:t> ДО 2025 ГОДА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98911"/>
            <a:ext cx="5748133" cy="279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1443" y="637351"/>
            <a:ext cx="746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/>
              <a:t>– Мы должны создать такие условия, чтобы каждый ребёнок обучался в учреждениях, отвечающих не просто сегодняшнему, а уже завтрашнему дню.</a:t>
            </a:r>
          </a:p>
          <a:p>
            <a:pPr algn="r"/>
            <a:r>
              <a:rPr lang="ru-RU" sz="1600" i="1" dirty="0" smtClean="0"/>
              <a:t>вице-губернатор Тамбовской области Наталья Астафьева.</a:t>
            </a:r>
            <a:endParaRPr lang="ru-RU" sz="16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561" y="1632482"/>
            <a:ext cx="2746972" cy="1286303"/>
          </a:xfrm>
          <a:prstGeom prst="rect">
            <a:avLst/>
          </a:prstGeom>
        </p:spPr>
      </p:pic>
      <p:pic>
        <p:nvPicPr>
          <p:cNvPr id="1026" name="Picture 2" descr="В северной части Тамбова построят подобие школы «Сколково»‍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" y="1650694"/>
            <a:ext cx="3366132" cy="211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190" y="57684"/>
            <a:ext cx="1740498" cy="1159333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6135814" y="2822742"/>
            <a:ext cx="16049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7500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новых мест.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05190" y="2884802"/>
            <a:ext cx="1711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появится </a:t>
            </a:r>
            <a:endParaRPr lang="ru-RU" b="1" dirty="0" smtClean="0"/>
          </a:p>
          <a:p>
            <a:r>
              <a:rPr lang="ru-RU" b="1" dirty="0" smtClean="0"/>
              <a:t>в </a:t>
            </a:r>
            <a:r>
              <a:rPr lang="ru-RU" b="1" dirty="0"/>
              <a:t>школах </a:t>
            </a:r>
            <a:r>
              <a:rPr lang="ru-RU" b="1" dirty="0" smtClean="0"/>
              <a:t>области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1014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2" grpId="0"/>
      <p:bldP spid="24" grpId="0"/>
      <p:bldP spid="26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2291" r="3225" b="4617"/>
          <a:stretch/>
        </p:blipFill>
        <p:spPr>
          <a:xfrm>
            <a:off x="142526" y="925791"/>
            <a:ext cx="2133800" cy="1981398"/>
          </a:xfrm>
          <a:solidFill>
            <a:srgbClr val="6699FF"/>
          </a:solidFill>
        </p:spPr>
      </p:pic>
      <p:grpSp>
        <p:nvGrpSpPr>
          <p:cNvPr id="13" name="Группа 12"/>
          <p:cNvGrpSpPr/>
          <p:nvPr/>
        </p:nvGrpSpPr>
        <p:grpSpPr>
          <a:xfrm>
            <a:off x="2194648" y="1790457"/>
            <a:ext cx="1148456" cy="1116732"/>
            <a:chOff x="1189840" y="2918683"/>
            <a:chExt cx="1034583" cy="953796"/>
          </a:xfrm>
        </p:grpSpPr>
        <p:sp>
          <p:nvSpPr>
            <p:cNvPr id="14" name="Овал 13"/>
            <p:cNvSpPr/>
            <p:nvPr/>
          </p:nvSpPr>
          <p:spPr>
            <a:xfrm>
              <a:off x="1240402" y="2957883"/>
              <a:ext cx="933453" cy="914596"/>
            </a:xfrm>
            <a:prstGeom prst="ellipse">
              <a:avLst/>
            </a:prstGeom>
            <a:solidFill>
              <a:srgbClr val="54C0EB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89840" y="2918683"/>
              <a:ext cx="1034583" cy="642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ru-RU" b="1" dirty="0" smtClean="0"/>
            </a:p>
            <a:p>
              <a:pPr algn="ctr"/>
              <a:r>
                <a:rPr lang="ru-RU" sz="1400" dirty="0" smtClean="0"/>
                <a:t>6900 </a:t>
              </a:r>
            </a:p>
            <a:p>
              <a:pPr algn="ctr"/>
              <a:r>
                <a:rPr lang="ru-RU" sz="1400" dirty="0" smtClean="0"/>
                <a:t>школьников</a:t>
              </a:r>
              <a:endParaRPr lang="ru-RU" sz="140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                                      </a:t>
            </a:r>
            <a:r>
              <a:rPr lang="ru-RU" sz="2400" i="1" dirty="0" smtClean="0"/>
              <a:t>Ожидаемые результаты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-115359"/>
            <a:ext cx="5877053" cy="8535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28096" y="960960"/>
            <a:ext cx="54826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школах, </a:t>
            </a:r>
            <a:r>
              <a:rPr lang="ru-RU" sz="2000" dirty="0"/>
              <a:t>расположенных в сельской местности и малых городах, </a:t>
            </a:r>
            <a:r>
              <a:rPr lang="ru-RU" sz="2000" dirty="0" smtClean="0"/>
              <a:t>создана </a:t>
            </a:r>
            <a:r>
              <a:rPr lang="ru-RU" sz="2000" dirty="0"/>
              <a:t>материально-техническая база для реализации </a:t>
            </a:r>
            <a:r>
              <a:rPr lang="ru-RU" sz="2000" u="sng" dirty="0" smtClean="0"/>
              <a:t>основных </a:t>
            </a:r>
            <a:r>
              <a:rPr lang="ru-RU" sz="2000" u="sng" dirty="0"/>
              <a:t>и дополнительных</a:t>
            </a:r>
            <a:r>
              <a:rPr lang="ru-RU" sz="2000" dirty="0"/>
              <a:t> </a:t>
            </a:r>
            <a:r>
              <a:rPr lang="ru-RU" sz="2000" dirty="0" smtClean="0"/>
              <a:t>образовательных </a:t>
            </a:r>
            <a:r>
              <a:rPr lang="ru-RU" sz="2000" dirty="0"/>
              <a:t>программ </a:t>
            </a:r>
            <a:endParaRPr lang="ru-RU" sz="2000" dirty="0" smtClean="0"/>
          </a:p>
          <a:p>
            <a:r>
              <a:rPr lang="ru-RU" sz="2000" u="sng" dirty="0" smtClean="0"/>
              <a:t>цифрового</a:t>
            </a:r>
            <a:r>
              <a:rPr lang="ru-RU" sz="2000" u="sng" dirty="0"/>
              <a:t>, естественнонаучного, технического и гуманитарного </a:t>
            </a:r>
            <a:r>
              <a:rPr lang="ru-RU" sz="2000" u="sng" dirty="0" smtClean="0"/>
              <a:t>профилей</a:t>
            </a:r>
            <a:r>
              <a:rPr lang="ru-RU" sz="2000" u="sng" dirty="0"/>
              <a:t> </a:t>
            </a:r>
            <a:endParaRPr lang="ru-RU" sz="2000" u="sng" dirty="0" smtClean="0"/>
          </a:p>
        </p:txBody>
      </p:sp>
      <p:grpSp>
        <p:nvGrpSpPr>
          <p:cNvPr id="7" name="Группа 6"/>
          <p:cNvGrpSpPr/>
          <p:nvPr/>
        </p:nvGrpSpPr>
        <p:grpSpPr>
          <a:xfrm>
            <a:off x="2221916" y="801428"/>
            <a:ext cx="1036196" cy="1187387"/>
            <a:chOff x="1240402" y="2918683"/>
            <a:chExt cx="933453" cy="953796"/>
          </a:xfrm>
        </p:grpSpPr>
        <p:sp>
          <p:nvSpPr>
            <p:cNvPr id="8" name="Овал 7"/>
            <p:cNvSpPr/>
            <p:nvPr/>
          </p:nvSpPr>
          <p:spPr>
            <a:xfrm>
              <a:off x="1240402" y="2957883"/>
              <a:ext cx="933453" cy="914596"/>
            </a:xfrm>
            <a:prstGeom prst="ellipse">
              <a:avLst/>
            </a:prstGeom>
            <a:solidFill>
              <a:srgbClr val="54C0EB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26380" y="2918683"/>
              <a:ext cx="761498" cy="631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ru-RU" b="1" dirty="0" smtClean="0"/>
            </a:p>
            <a:p>
              <a:pPr algn="ctr"/>
              <a:r>
                <a:rPr lang="ru-RU" b="1" dirty="0" smtClean="0"/>
                <a:t>138 </a:t>
              </a:r>
            </a:p>
            <a:p>
              <a:pPr algn="ctr"/>
              <a:r>
                <a:rPr lang="ru-RU" b="1" dirty="0" smtClean="0"/>
                <a:t>Центров</a:t>
              </a:r>
              <a:endParaRPr lang="ru-RU" b="1" dirty="0"/>
            </a:p>
          </p:txBody>
        </p:sp>
      </p:grpSp>
      <p:cxnSp>
        <p:nvCxnSpPr>
          <p:cNvPr id="12" name="Прямая соединительная линия 11"/>
          <p:cNvCxnSpPr/>
          <p:nvPr/>
        </p:nvCxnSpPr>
        <p:spPr>
          <a:xfrm>
            <a:off x="3428098" y="925791"/>
            <a:ext cx="5334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" y="2982752"/>
            <a:ext cx="9126415" cy="379904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609492" y="5541161"/>
            <a:ext cx="37338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 smtClean="0"/>
              <a:t>14,3 тыс. детей </a:t>
            </a:r>
            <a:r>
              <a:rPr lang="ru-RU" sz="1600" dirty="0" smtClean="0"/>
              <a:t>охвачены основными </a:t>
            </a:r>
            <a:r>
              <a:rPr lang="ru-RU" sz="1600" dirty="0"/>
              <a:t>и </a:t>
            </a:r>
            <a:r>
              <a:rPr lang="ru-RU" sz="1600" dirty="0" smtClean="0"/>
              <a:t>дополнительными образовательными </a:t>
            </a:r>
            <a:r>
              <a:rPr lang="ru-RU" sz="1600" dirty="0"/>
              <a:t>программами</a:t>
            </a:r>
            <a:r>
              <a:rPr lang="ru-RU" sz="1600" b="1" dirty="0"/>
              <a:t> цифрового, </a:t>
            </a:r>
            <a:r>
              <a:rPr lang="ru-RU" sz="1600" b="1" dirty="0" smtClean="0"/>
              <a:t>естественно-научного и технического, гуманитарного профилей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584" y="6553200"/>
            <a:ext cx="5621216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i="1" dirty="0" smtClean="0">
                <a:solidFill>
                  <a:schemeClr val="tx1"/>
                </a:solidFill>
              </a:rPr>
              <a:t>*Интерьер школы № 57 </a:t>
            </a:r>
            <a:r>
              <a:rPr lang="ru-RU" sz="1400" i="1" dirty="0">
                <a:solidFill>
                  <a:schemeClr val="tx1"/>
                </a:solidFill>
              </a:rPr>
              <a:t>в Москве (Дизайнер: </a:t>
            </a:r>
            <a:r>
              <a:rPr lang="ru-RU" sz="1400" i="1" dirty="0" err="1">
                <a:solidFill>
                  <a:schemeClr val="tx1"/>
                </a:solidFill>
              </a:rPr>
              <a:t>Мия</a:t>
            </a:r>
            <a:r>
              <a:rPr lang="ru-RU" sz="1400" i="1" dirty="0">
                <a:solidFill>
                  <a:schemeClr val="tx1"/>
                </a:solidFill>
              </a:rPr>
              <a:t> </a:t>
            </a:r>
            <a:r>
              <a:rPr lang="ru-RU" sz="1400" i="1" dirty="0" smtClean="0">
                <a:solidFill>
                  <a:schemeClr val="tx1"/>
                </a:solidFill>
              </a:rPr>
              <a:t>Карлова)</a:t>
            </a:r>
            <a:endParaRPr lang="ru-RU" sz="1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9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864786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728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9C4219E-A261-5145-B41B-FBF2BE9253C4}"/>
              </a:ext>
            </a:extLst>
          </p:cNvPr>
          <p:cNvGrpSpPr/>
          <p:nvPr/>
        </p:nvGrpSpPr>
        <p:grpSpPr>
          <a:xfrm>
            <a:off x="434104" y="-26648"/>
            <a:ext cx="8369544" cy="703595"/>
            <a:chOff x="570645" y="-1142472"/>
            <a:chExt cx="11159392" cy="938127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27F83AC6-C10E-5441-934B-DB14496C193C}"/>
                </a:ext>
              </a:extLst>
            </p:cNvPr>
            <p:cNvSpPr txBox="1">
              <a:spLocks/>
            </p:cNvSpPr>
            <p:nvPr/>
          </p:nvSpPr>
          <p:spPr>
            <a:xfrm>
              <a:off x="570645" y="-1142472"/>
              <a:ext cx="10515600" cy="812800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2800" dirty="0"/>
                <a:t>Проект </a:t>
              </a:r>
              <a:r>
                <a:rPr lang="ru-RU" sz="2800" b="1" dirty="0">
                  <a:solidFill>
                    <a:srgbClr val="0070C0"/>
                  </a:solidFill>
                </a:rPr>
                <a:t>«Современная школа»</a:t>
              </a:r>
              <a:endParaRPr lang="ru-RU" sz="3000" b="1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79D639EE-F119-5B4F-BAA1-DA9E2BD206D8}"/>
                </a:ext>
              </a:extLst>
            </p:cNvPr>
            <p:cNvCxnSpPr>
              <a:cxnSpLocks/>
            </p:cNvCxnSpPr>
            <p:nvPr/>
          </p:nvCxnSpPr>
          <p:spPr>
            <a:xfrm>
              <a:off x="570645" y="-204345"/>
              <a:ext cx="11159392" cy="0"/>
            </a:xfrm>
            <a:prstGeom prst="line">
              <a:avLst/>
            </a:prstGeom>
            <a:ln w="19050">
              <a:solidFill>
                <a:srgbClr val="144EA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CF3D90-664B-8148-BED9-F23F99EFBA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204" y="4991803"/>
            <a:ext cx="1981200" cy="205669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3D69F9F-496A-8940-B64E-2F28DB4CF404}"/>
              </a:ext>
            </a:extLst>
          </p:cNvPr>
          <p:cNvSpPr/>
          <p:nvPr/>
        </p:nvSpPr>
        <p:spPr>
          <a:xfrm>
            <a:off x="234500" y="722972"/>
            <a:ext cx="8716016" cy="300082"/>
          </a:xfrm>
          <a:prstGeom prst="rect">
            <a:avLst/>
          </a:prstGeom>
          <a:solidFill>
            <a:srgbClr val="104088"/>
          </a:solidFill>
        </p:spPr>
        <p:txBody>
          <a:bodyPr wrap="square">
            <a:spAutoFit/>
          </a:bodyPr>
          <a:lstStyle/>
          <a:p>
            <a:r>
              <a:rPr lang="ru-RU" sz="1350" b="1" spc="225" dirty="0">
                <a:solidFill>
                  <a:schemeClr val="bg1"/>
                </a:solidFill>
                <a:latin typeface="Helvetica" pitchFamily="2" charset="0"/>
              </a:rPr>
              <a:t>ЗАДАЧА УКАЗА ПРЕЗИДЕНТА РФ ОТ 07.05.2018 №204:</a:t>
            </a:r>
          </a:p>
        </p:txBody>
      </p:sp>
      <p:sp>
        <p:nvSpPr>
          <p:cNvPr id="11" name="Прямоугольник с одним вырезанным углом 10"/>
          <p:cNvSpPr/>
          <p:nvPr/>
        </p:nvSpPr>
        <p:spPr>
          <a:xfrm>
            <a:off x="252085" y="1079573"/>
            <a:ext cx="2286000" cy="2286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2020 год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5192" y="1330918"/>
            <a:ext cx="8745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Апробация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создания условий для психологического сопровождения обучающихся общеобразовательных организаций области</a:t>
            </a:r>
          </a:p>
        </p:txBody>
      </p:sp>
      <p:sp>
        <p:nvSpPr>
          <p:cNvPr id="12" name="Прямоугольник с одним вырезанным углом 11"/>
          <p:cNvSpPr/>
          <p:nvPr/>
        </p:nvSpPr>
        <p:spPr>
          <a:xfrm>
            <a:off x="246223" y="1889436"/>
            <a:ext cx="2286000" cy="2286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2021 год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5192" y="2128228"/>
            <a:ext cx="87453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Внедрены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методические рекомендации по механизмам вовлечения общественно-деловых объединений и участия представителей работодателей в принятии решений по вопросам управления развитием общеобразовательной организации, в том числе в обновлении образовательных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программ</a:t>
            </a:r>
          </a:p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Для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учителей предметной области «Технология» действует система повышения квалификации на базе детских технопарков «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Кванториум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», организаций, осуществляющих образовательную деятельность по образовательным программам среднего профессионального и высшего образования, предприятий реального сектора экономики</a:t>
            </a:r>
          </a:p>
        </p:txBody>
      </p:sp>
      <p:sp>
        <p:nvSpPr>
          <p:cNvPr id="13" name="Прямоугольник с одним вырезанным углом 12"/>
          <p:cNvSpPr/>
          <p:nvPr/>
        </p:nvSpPr>
        <p:spPr>
          <a:xfrm>
            <a:off x="246223" y="3910239"/>
            <a:ext cx="2286000" cy="2286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2022 год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46185" y="4138839"/>
            <a:ext cx="86633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Обеспечено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внедрение обновленных примерных основных общеобразовательных программ, разработанных в рамках федерального проекта, в общеобразовательные организации области</a:t>
            </a:r>
            <a:endParaRPr lang="ru-RU" sz="1400" dirty="0"/>
          </a:p>
        </p:txBody>
      </p:sp>
      <p:sp>
        <p:nvSpPr>
          <p:cNvPr id="17" name="Прямоугольник с одним вырезанным углом 16"/>
          <p:cNvSpPr/>
          <p:nvPr/>
        </p:nvSpPr>
        <p:spPr>
          <a:xfrm>
            <a:off x="222777" y="4877503"/>
            <a:ext cx="2286000" cy="2286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2024 год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34462" y="5106103"/>
            <a:ext cx="72331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Не менее чем в 70 % общеобразовательных организаций реализуются механизмы вовлечения общественно-деловых объединений и участия представителей работодателей в принятии решений по вопросам управления развитием общеобразовательной организации </a:t>
            </a:r>
          </a:p>
        </p:txBody>
      </p:sp>
    </p:spTree>
    <p:extLst>
      <p:ext uri="{BB962C8B-B14F-4D97-AF65-F5344CB8AC3E}">
        <p14:creationId xmlns:p14="http://schemas.microsoft.com/office/powerpoint/2010/main" val="404608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12"/>
          <p:cNvSpPr/>
          <p:nvPr/>
        </p:nvSpPr>
        <p:spPr>
          <a:xfrm>
            <a:off x="2502465" y="1157126"/>
            <a:ext cx="2374335" cy="88743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2" descr="ÐÐ°ÑÑÐ¸Ð½ÐºÐ¸ Ð¿Ð¾ Ð·Ð°Ð¿ÑÐ¾ÑÑ Ð·Ð´Ð°Ð½Ð¸Ðµ ÑÐºÐ¾Ð»Ñ Ð²ÐµÐºÑÐ¾ÑÐ½Ð°Ñ Ð³ÑÐ°ÑÐ¸ÐºÐ°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57400" y="1066800"/>
            <a:ext cx="780392" cy="641770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ject 12"/>
          <p:cNvSpPr/>
          <p:nvPr/>
        </p:nvSpPr>
        <p:spPr>
          <a:xfrm>
            <a:off x="570305" y="2057400"/>
            <a:ext cx="2180602" cy="76799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762000" y="2057400"/>
            <a:ext cx="1709839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Центр для одаренных детей «Сириус-Тамбов»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2438400" y="2667000"/>
            <a:ext cx="1146008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1 объект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6" name="AutoShape 14" descr="ÐÐ°ÑÑÐ¸Ð½ÐºÐ¸ Ð¿Ð¾ Ð·Ð°Ð¿ÑÐ¾ÑÑ ÑÐ¾Ð±Ð¾ÑÐ¾ÑÐµÑÐ½Ð¸ÐºÐ° 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" name="Рисунок 31" descr="robototehnik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700" y="1757079"/>
            <a:ext cx="762856" cy="613186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2596511" y="1157006"/>
            <a:ext cx="2280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Технопарк «Кванториум»,</a:t>
            </a:r>
          </a:p>
          <a:p>
            <a:pPr algn="ctr"/>
            <a:r>
              <a:rPr lang="ru-RU" sz="1600" dirty="0" smtClean="0"/>
              <a:t>Мобильные технопарки</a:t>
            </a:r>
            <a:endParaRPr lang="ru-RU" sz="1600" dirty="0"/>
          </a:p>
        </p:txBody>
      </p:sp>
      <p:sp>
        <p:nvSpPr>
          <p:cNvPr id="41" name="object 12"/>
          <p:cNvSpPr/>
          <p:nvPr/>
        </p:nvSpPr>
        <p:spPr>
          <a:xfrm>
            <a:off x="553346" y="3108411"/>
            <a:ext cx="2570854" cy="77778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TextBox 37"/>
          <p:cNvSpPr txBox="1"/>
          <p:nvPr/>
        </p:nvSpPr>
        <p:spPr>
          <a:xfrm>
            <a:off x="609600" y="3124200"/>
            <a:ext cx="2758610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Центры дополнительного</a:t>
            </a:r>
          </a:p>
          <a:p>
            <a:pPr algn="ctr"/>
            <a:r>
              <a:rPr lang="ru-RU" sz="1600" dirty="0" smtClean="0"/>
              <a:t>образования на базе </a:t>
            </a:r>
          </a:p>
          <a:p>
            <a:pPr algn="ctr"/>
            <a:r>
              <a:rPr lang="ru-RU" sz="1600" dirty="0" smtClean="0"/>
              <a:t>ВУЗов</a:t>
            </a:r>
            <a:endParaRPr lang="ru-RU" sz="16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2761527"/>
            <a:ext cx="838200" cy="87051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bject 12"/>
          <p:cNvSpPr/>
          <p:nvPr/>
        </p:nvSpPr>
        <p:spPr>
          <a:xfrm>
            <a:off x="6410619" y="3050876"/>
            <a:ext cx="2181146" cy="111015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2"/>
          <p:cNvSpPr/>
          <p:nvPr/>
        </p:nvSpPr>
        <p:spPr>
          <a:xfrm>
            <a:off x="3038232" y="4767210"/>
            <a:ext cx="2764098" cy="976045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2896533" y="4743080"/>
            <a:ext cx="2968148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Обновление материально-</a:t>
            </a:r>
          </a:p>
          <a:p>
            <a:pPr algn="ctr"/>
            <a:r>
              <a:rPr lang="ru-RU" sz="1600" dirty="0" smtClean="0"/>
              <a:t>технической базы для занятий спортом (сельские школы)</a:t>
            </a:r>
          </a:p>
          <a:p>
            <a:pPr algn="ctr"/>
            <a:endParaRPr lang="ru-RU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6624264" y="3046558"/>
            <a:ext cx="19957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dk1"/>
                </a:solidFill>
              </a:rPr>
              <a:t>Проекты  по ранней профориентации</a:t>
            </a:r>
          </a:p>
          <a:p>
            <a:pPr algn="ctr"/>
            <a:r>
              <a:rPr lang="ru-RU" sz="1600" dirty="0" smtClean="0">
                <a:solidFill>
                  <a:schemeClr val="dk1"/>
                </a:solidFill>
              </a:rPr>
              <a:t>«Билет в будущее», «</a:t>
            </a:r>
            <a:r>
              <a:rPr lang="ru-RU" sz="1600" dirty="0" err="1" smtClean="0">
                <a:solidFill>
                  <a:schemeClr val="dk1"/>
                </a:solidFill>
              </a:rPr>
              <a:t>Проектория</a:t>
            </a:r>
            <a:r>
              <a:rPr lang="ru-RU" sz="1600" dirty="0" smtClean="0">
                <a:solidFill>
                  <a:schemeClr val="dk1"/>
                </a:solidFill>
              </a:rPr>
              <a:t>»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667000" y="3657600"/>
            <a:ext cx="1037873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2 Центра 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95800" y="1066800"/>
            <a:ext cx="1069214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3 объекта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185805" y="5864285"/>
            <a:ext cx="1274135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70 объектов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019800" y="2794975"/>
            <a:ext cx="725101" cy="75988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Рисунок 54" descr="204138-spor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000" y="4419600"/>
            <a:ext cx="937503" cy="75904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48201" y="1905000"/>
            <a:ext cx="1016238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3 моб. 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4" name="Группа 32"/>
          <p:cNvGrpSpPr/>
          <p:nvPr/>
        </p:nvGrpSpPr>
        <p:grpSpPr>
          <a:xfrm>
            <a:off x="2663728" y="1880420"/>
            <a:ext cx="1451072" cy="800487"/>
            <a:chOff x="971769" y="2928673"/>
            <a:chExt cx="1321389" cy="800487"/>
          </a:xfrm>
        </p:grpSpPr>
        <p:sp>
          <p:nvSpPr>
            <p:cNvPr id="34" name="Овал 33"/>
            <p:cNvSpPr/>
            <p:nvPr/>
          </p:nvSpPr>
          <p:spPr>
            <a:xfrm>
              <a:off x="1240402" y="2957883"/>
              <a:ext cx="787179" cy="771277"/>
            </a:xfrm>
            <a:prstGeom prst="ellipse">
              <a:avLst/>
            </a:prstGeom>
            <a:solidFill>
              <a:srgbClr val="54C0EB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71769" y="2928673"/>
              <a:ext cx="132138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 smtClean="0"/>
                <a:t>1 </a:t>
              </a:r>
            </a:p>
            <a:p>
              <a:pPr algn="ctr"/>
              <a:r>
                <a:rPr lang="ru-RU" sz="1400" b="1" dirty="0" smtClean="0"/>
                <a:t>Технопарк</a:t>
              </a:r>
            </a:p>
            <a:p>
              <a:pPr algn="ctr"/>
              <a:r>
                <a:rPr lang="ru-RU" sz="1400" b="1" dirty="0" smtClean="0"/>
                <a:t>-Тамбов</a:t>
              </a:r>
            </a:p>
          </p:txBody>
        </p:sp>
      </p:grpSp>
      <p:sp>
        <p:nvSpPr>
          <p:cNvPr id="46" name="object 12"/>
          <p:cNvSpPr/>
          <p:nvPr/>
        </p:nvSpPr>
        <p:spPr>
          <a:xfrm>
            <a:off x="650222" y="4116891"/>
            <a:ext cx="2154624" cy="98850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705570" y="4097775"/>
            <a:ext cx="2068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Региональный модельный центр дополнительного </a:t>
            </a:r>
          </a:p>
          <a:p>
            <a:pPr algn="ctr"/>
            <a:r>
              <a:rPr lang="ru-RU" sz="1600" dirty="0" smtClean="0"/>
              <a:t>образования</a:t>
            </a:r>
            <a:endParaRPr lang="ru-RU" sz="1600" dirty="0"/>
          </a:p>
        </p:txBody>
      </p:sp>
      <p:pic>
        <p:nvPicPr>
          <p:cNvPr id="49" name="Рисунок 48" descr="204138-spor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" y="3810000"/>
            <a:ext cx="829287" cy="884377"/>
          </a:xfrm>
          <a:prstGeom prst="ellipse">
            <a:avLst/>
          </a:prstGeom>
        </p:spPr>
      </p:pic>
      <p:grpSp>
        <p:nvGrpSpPr>
          <p:cNvPr id="6" name="Группа 50"/>
          <p:cNvGrpSpPr/>
          <p:nvPr/>
        </p:nvGrpSpPr>
        <p:grpSpPr>
          <a:xfrm>
            <a:off x="304800" y="4876800"/>
            <a:ext cx="838201" cy="845554"/>
            <a:chOff x="1050401" y="2957883"/>
            <a:chExt cx="1015563" cy="771277"/>
          </a:xfrm>
        </p:grpSpPr>
        <p:sp>
          <p:nvSpPr>
            <p:cNvPr id="54" name="Овал 53"/>
            <p:cNvSpPr/>
            <p:nvPr/>
          </p:nvSpPr>
          <p:spPr>
            <a:xfrm>
              <a:off x="1050402" y="2957883"/>
              <a:ext cx="1015562" cy="771277"/>
            </a:xfrm>
            <a:prstGeom prst="ellipse">
              <a:avLst/>
            </a:prstGeom>
            <a:solidFill>
              <a:srgbClr val="54C0EB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50401" y="3233245"/>
              <a:ext cx="972492" cy="280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/>
                <a:t>1 Центр</a:t>
              </a:r>
            </a:p>
          </p:txBody>
        </p:sp>
      </p:grpSp>
      <p:sp>
        <p:nvSpPr>
          <p:cNvPr id="48" name="AutoShape 338">
            <a:extLst>
              <a:ext uri="{FF2B5EF4-FFF2-40B4-BE49-F238E27FC236}">
                <a16:creationId xmlns:a16="http://schemas.microsoft.com/office/drawing/2014/main" id="{E041F98B-FD06-4F9E-A401-8EE9840D2604}"/>
              </a:ext>
            </a:extLst>
          </p:cNvPr>
          <p:cNvSpPr>
            <a:spLocks noChangeArrowheads="1"/>
          </p:cNvSpPr>
          <p:nvPr/>
        </p:nvSpPr>
        <p:spPr bwMode="auto">
          <a:xfrm rot="17648283">
            <a:off x="3192962" y="2159071"/>
            <a:ext cx="2980720" cy="2932380"/>
          </a:xfrm>
          <a:custGeom>
            <a:avLst/>
            <a:gdLst>
              <a:gd name="G0" fmla="+- 0 0 0"/>
              <a:gd name="G1" fmla="+- 5354331 0 0"/>
              <a:gd name="G2" fmla="+- 0 0 5354331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5354331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5354331"/>
              <a:gd name="G36" fmla="sin G34 5354331"/>
              <a:gd name="G37" fmla="+/ 5354331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630 w 21600"/>
              <a:gd name="T5" fmla="*/ 3735 h 21600"/>
              <a:gd name="T6" fmla="*/ 11969 w 21600"/>
              <a:gd name="T7" fmla="*/ 18815 h 21600"/>
              <a:gd name="T8" fmla="*/ 6715 w 21600"/>
              <a:gd name="T9" fmla="*/ 7267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cubicBezTo>
                  <a:pt x="5400" y="13782"/>
                  <a:pt x="7817" y="16200"/>
                  <a:pt x="10800" y="16200"/>
                </a:cubicBezTo>
                <a:cubicBezTo>
                  <a:pt x="11060" y="16200"/>
                  <a:pt x="11321" y="16181"/>
                  <a:pt x="11579" y="16143"/>
                </a:cubicBezTo>
                <a:lnTo>
                  <a:pt x="12358" y="21486"/>
                </a:lnTo>
                <a:cubicBezTo>
                  <a:pt x="11842" y="21562"/>
                  <a:pt x="11321" y="21599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8A6D3">
              <a:alpha val="14118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bject 12"/>
          <p:cNvSpPr/>
          <p:nvPr/>
        </p:nvSpPr>
        <p:spPr>
          <a:xfrm>
            <a:off x="6208988" y="1549137"/>
            <a:ext cx="2167019" cy="10707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TextBox 52"/>
          <p:cNvSpPr txBox="1"/>
          <p:nvPr/>
        </p:nvSpPr>
        <p:spPr>
          <a:xfrm>
            <a:off x="6400800" y="1524000"/>
            <a:ext cx="1957227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Обновление систем управления сферой дополнительного образования</a:t>
            </a:r>
            <a:endParaRPr lang="ru-RU" sz="1600" dirty="0"/>
          </a:p>
        </p:txBody>
      </p:sp>
      <p:sp>
        <p:nvSpPr>
          <p:cNvPr id="62" name="object 12"/>
          <p:cNvSpPr/>
          <p:nvPr/>
        </p:nvSpPr>
        <p:spPr>
          <a:xfrm>
            <a:off x="6096000" y="4419600"/>
            <a:ext cx="2310830" cy="108764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TextBox 62"/>
          <p:cNvSpPr txBox="1"/>
          <p:nvPr/>
        </p:nvSpPr>
        <p:spPr>
          <a:xfrm>
            <a:off x="6172200" y="4561582"/>
            <a:ext cx="2356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Обновление программ</a:t>
            </a:r>
          </a:p>
          <a:p>
            <a:pPr algn="ctr"/>
            <a:r>
              <a:rPr lang="ru-RU" sz="1600" dirty="0" smtClean="0"/>
              <a:t>доп. образования, новые форматы работы </a:t>
            </a:r>
          </a:p>
          <a:p>
            <a:pPr algn="ctr"/>
            <a:r>
              <a:rPr lang="ru-RU" sz="1600" dirty="0" smtClean="0"/>
              <a:t>(в т.ч. сетевой)</a:t>
            </a:r>
            <a:endParaRPr lang="ru-RU" sz="1600" dirty="0"/>
          </a:p>
        </p:txBody>
      </p:sp>
      <p:pic>
        <p:nvPicPr>
          <p:cNvPr id="59" name="Рисунок 58" descr="Без названия (3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62600" y="4038601"/>
            <a:ext cx="760007" cy="762000"/>
          </a:xfrm>
          <a:prstGeom prst="ellips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61" name="Рисунок 60" descr="avtomatizaciya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79214" y="1386638"/>
            <a:ext cx="661478" cy="676387"/>
          </a:xfrm>
          <a:prstGeom prst="rect">
            <a:avLst/>
          </a:prstGeom>
        </p:spPr>
      </p:pic>
      <p:sp>
        <p:nvSpPr>
          <p:cNvPr id="58" name="Заголовок 57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Инфраструктура проекта «Успех каждого ребенка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8518" y="3099445"/>
            <a:ext cx="1850093" cy="10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7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7233" y="2575336"/>
            <a:ext cx="5530784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latin typeface="Helvetica" pitchFamily="2" charset="0"/>
              </a:rPr>
              <a:t>формирование эффективной системы выявления, </a:t>
            </a:r>
            <a:r>
              <a:rPr lang="ru-RU" sz="2400" b="1" dirty="0">
                <a:solidFill>
                  <a:srgbClr val="104088"/>
                </a:solidFill>
                <a:latin typeface="Helvetica" pitchFamily="2" charset="0"/>
              </a:rPr>
              <a:t>поддержки </a:t>
            </a:r>
            <a:br>
              <a:rPr lang="ru-RU" sz="2400" b="1" dirty="0">
                <a:solidFill>
                  <a:srgbClr val="104088"/>
                </a:solidFill>
                <a:latin typeface="Helvetica" pitchFamily="2" charset="0"/>
              </a:rPr>
            </a:br>
            <a:r>
              <a:rPr lang="ru-RU" sz="2400" b="1" dirty="0">
                <a:solidFill>
                  <a:srgbClr val="104088"/>
                </a:solidFill>
                <a:latin typeface="Helvetica" pitchFamily="2" charset="0"/>
              </a:rPr>
              <a:t>и развития способностей </a:t>
            </a:r>
            <a:r>
              <a:rPr lang="ru-RU" sz="2400" dirty="0">
                <a:latin typeface="Helvetica" pitchFamily="2" charset="0"/>
              </a:rPr>
              <a:t/>
            </a:r>
            <a:br>
              <a:rPr lang="ru-RU" sz="2400" dirty="0">
                <a:latin typeface="Helvetica" pitchFamily="2" charset="0"/>
              </a:rPr>
            </a:br>
            <a:r>
              <a:rPr lang="ru-RU" sz="2400" dirty="0">
                <a:latin typeface="Helvetica" pitchFamily="2" charset="0"/>
              </a:rPr>
              <a:t>и талантов у детей и молодежи, основанной на принципах справедливости, всеобщности </a:t>
            </a:r>
            <a:br>
              <a:rPr lang="ru-RU" sz="2400" dirty="0">
                <a:latin typeface="Helvetica" pitchFamily="2" charset="0"/>
              </a:rPr>
            </a:br>
            <a:r>
              <a:rPr lang="ru-RU" sz="2400" dirty="0">
                <a:latin typeface="Helvetica" pitchFamily="2" charset="0"/>
              </a:rPr>
              <a:t>и направленной на самоопределение и </a:t>
            </a:r>
            <a:r>
              <a:rPr lang="ru-RU" sz="2400" b="1" dirty="0">
                <a:solidFill>
                  <a:srgbClr val="104088"/>
                </a:solidFill>
                <a:latin typeface="Helvetica" pitchFamily="2" charset="0"/>
              </a:rPr>
              <a:t>профессиональную ориентацию </a:t>
            </a:r>
            <a:r>
              <a:rPr lang="ru-RU" sz="2400" dirty="0">
                <a:latin typeface="Helvetica" pitchFamily="2" charset="0"/>
              </a:rPr>
              <a:t>всех обучающихся</a:t>
            </a:r>
          </a:p>
          <a:p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9C4219E-A261-5145-B41B-FBF2BE9253C4}"/>
              </a:ext>
            </a:extLst>
          </p:cNvPr>
          <p:cNvGrpSpPr/>
          <p:nvPr/>
        </p:nvGrpSpPr>
        <p:grpSpPr>
          <a:xfrm>
            <a:off x="346465" y="787766"/>
            <a:ext cx="8451064" cy="994172"/>
            <a:chOff x="461953" y="-92646"/>
            <a:chExt cx="11268085" cy="1325563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27F83AC6-C10E-5441-934B-DB14496C193C}"/>
                </a:ext>
              </a:extLst>
            </p:cNvPr>
            <p:cNvSpPr txBox="1">
              <a:spLocks/>
            </p:cNvSpPr>
            <p:nvPr/>
          </p:nvSpPr>
          <p:spPr>
            <a:xfrm>
              <a:off x="461953" y="-92646"/>
              <a:ext cx="10515600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000" dirty="0">
                  <a:latin typeface="+mn-lt"/>
                  <a:cs typeface="Arial" panose="020B0604020202020204" pitchFamily="34" charset="0"/>
                </a:rPr>
                <a:t>УСПЕХ </a:t>
              </a:r>
              <a:r>
                <a:rPr lang="ru-RU" sz="3000" b="1" dirty="0">
                  <a:solidFill>
                    <a:srgbClr val="104088"/>
                  </a:solidFill>
                  <a:latin typeface="+mn-lt"/>
                  <a:cs typeface="Arial" panose="020B0604020202020204" pitchFamily="34" charset="0"/>
                </a:rPr>
                <a:t>КАЖДОГО РЕБЕНКА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79D639EE-F119-5B4F-BAA1-DA9E2BD206D8}"/>
                </a:ext>
              </a:extLst>
            </p:cNvPr>
            <p:cNvCxnSpPr>
              <a:cxnSpLocks/>
            </p:cNvCxnSpPr>
            <p:nvPr/>
          </p:nvCxnSpPr>
          <p:spPr>
            <a:xfrm>
              <a:off x="570646" y="885436"/>
              <a:ext cx="11159392" cy="0"/>
            </a:xfrm>
            <a:prstGeom prst="line">
              <a:avLst/>
            </a:prstGeom>
            <a:ln>
              <a:solidFill>
                <a:srgbClr val="144EA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CF3D90-664B-8148-BED9-F23F99EFB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9" y="2515500"/>
            <a:ext cx="3573625" cy="357362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3D69F9F-496A-8940-B64E-2F28DB4CF404}"/>
              </a:ext>
            </a:extLst>
          </p:cNvPr>
          <p:cNvSpPr/>
          <p:nvPr/>
        </p:nvSpPr>
        <p:spPr>
          <a:xfrm>
            <a:off x="427984" y="2037491"/>
            <a:ext cx="8716016" cy="300082"/>
          </a:xfrm>
          <a:prstGeom prst="rect">
            <a:avLst/>
          </a:prstGeom>
          <a:solidFill>
            <a:srgbClr val="104088"/>
          </a:solidFill>
        </p:spPr>
        <p:txBody>
          <a:bodyPr wrap="square">
            <a:spAutoFit/>
          </a:bodyPr>
          <a:lstStyle/>
          <a:p>
            <a:r>
              <a:rPr lang="ru-RU" sz="1350" b="1" spc="225" dirty="0">
                <a:solidFill>
                  <a:schemeClr val="bg1"/>
                </a:solidFill>
                <a:latin typeface="Helvetica" pitchFamily="2" charset="0"/>
              </a:rPr>
              <a:t>ЗАДАЧА УКАЗА ПРЕЗИДЕНТА РФ ОТ 07.05.2018 №204:</a:t>
            </a:r>
          </a:p>
        </p:txBody>
      </p:sp>
    </p:spTree>
    <p:extLst>
      <p:ext uri="{BB962C8B-B14F-4D97-AF65-F5344CB8AC3E}">
        <p14:creationId xmlns:p14="http://schemas.microsoft.com/office/powerpoint/2010/main" val="4016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Цифры указать – охват детей и т.п.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59CFE0-D9E1-0242-9F4D-8E79388CB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438400"/>
            <a:ext cx="52578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5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94" y="1635180"/>
            <a:ext cx="5463006" cy="4220993"/>
          </a:xfr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BEF1EAD-9B5C-C14E-A302-F00B00FBFE99}"/>
              </a:ext>
            </a:extLst>
          </p:cNvPr>
          <p:cNvSpPr txBox="1">
            <a:spLocks/>
          </p:cNvSpPr>
          <p:nvPr/>
        </p:nvSpPr>
        <p:spPr>
          <a:xfrm>
            <a:off x="346465" y="78776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latin typeface="+mn-lt"/>
                <a:cs typeface="Arial" panose="020B0604020202020204" pitchFamily="34" charset="0"/>
              </a:rPr>
              <a:t>РЕМОНТ</a:t>
            </a:r>
            <a:r>
              <a:rPr lang="ru-RU" sz="3000" b="1" dirty="0">
                <a:solidFill>
                  <a:srgbClr val="104088"/>
                </a:solidFill>
                <a:latin typeface="+mn-lt"/>
                <a:cs typeface="Arial" panose="020B0604020202020204" pitchFamily="34" charset="0"/>
              </a:rPr>
              <a:t> СПОРТЗАЛОВ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26D54C3-EB0B-334C-818F-85380ECBB6B5}"/>
              </a:ext>
            </a:extLst>
          </p:cNvPr>
          <p:cNvCxnSpPr>
            <a:cxnSpLocks/>
          </p:cNvCxnSpPr>
          <p:nvPr/>
        </p:nvCxnSpPr>
        <p:spPr>
          <a:xfrm>
            <a:off x="427985" y="1521327"/>
            <a:ext cx="8369544" cy="0"/>
          </a:xfrm>
          <a:prstGeom prst="line">
            <a:avLst/>
          </a:prstGeom>
          <a:ln>
            <a:solidFill>
              <a:srgbClr val="144EA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79E7EB1-3512-6946-9315-C91ED683391C}"/>
              </a:ext>
            </a:extLst>
          </p:cNvPr>
          <p:cNvSpPr/>
          <p:nvPr/>
        </p:nvSpPr>
        <p:spPr>
          <a:xfrm>
            <a:off x="431891" y="1757941"/>
            <a:ext cx="2571923" cy="369332"/>
          </a:xfrm>
          <a:prstGeom prst="rect">
            <a:avLst/>
          </a:prstGeom>
          <a:solidFill>
            <a:srgbClr val="104088"/>
          </a:solidFill>
        </p:spPr>
        <p:txBody>
          <a:bodyPr wrap="none">
            <a:spAutoFit/>
          </a:bodyPr>
          <a:lstStyle/>
          <a:p>
            <a:r>
              <a:rPr lang="ru-RU" b="1" spc="450" dirty="0" smtClean="0">
                <a:solidFill>
                  <a:schemeClr val="bg1"/>
                </a:solidFill>
                <a:latin typeface="Helvetica" pitchFamily="2" charset="0"/>
              </a:rPr>
              <a:t>2019-2024 </a:t>
            </a:r>
            <a:r>
              <a:rPr lang="ru-RU" b="1" spc="450" dirty="0">
                <a:solidFill>
                  <a:schemeClr val="bg1"/>
                </a:solidFill>
                <a:latin typeface="Helvetica" pitchFamily="2" charset="0"/>
              </a:rPr>
              <a:t>ГОД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051B015-9C4D-414B-84E7-728DDC91C337}"/>
              </a:ext>
            </a:extLst>
          </p:cNvPr>
          <p:cNvSpPr/>
          <p:nvPr/>
        </p:nvSpPr>
        <p:spPr>
          <a:xfrm>
            <a:off x="4289815" y="966153"/>
            <a:ext cx="485418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Спортивный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клуб –в каждой школе!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EC7ED8A-8452-0D42-9F0D-BA4D0B680899}"/>
              </a:ext>
            </a:extLst>
          </p:cNvPr>
          <p:cNvCxnSpPr>
            <a:cxnSpLocks/>
          </p:cNvCxnSpPr>
          <p:nvPr/>
        </p:nvCxnSpPr>
        <p:spPr>
          <a:xfrm>
            <a:off x="5025456" y="1465850"/>
            <a:ext cx="0" cy="3213077"/>
          </a:xfrm>
          <a:prstGeom prst="line">
            <a:avLst/>
          </a:prstGeom>
          <a:ln>
            <a:solidFill>
              <a:srgbClr val="1040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48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B3A1D65-0786-7946-9780-C3A2798A2CAF}"/>
              </a:ext>
            </a:extLst>
          </p:cNvPr>
          <p:cNvGrpSpPr/>
          <p:nvPr/>
        </p:nvGrpSpPr>
        <p:grpSpPr>
          <a:xfrm>
            <a:off x="427985" y="834259"/>
            <a:ext cx="8369544" cy="994172"/>
            <a:chOff x="570646" y="-30654"/>
            <a:chExt cx="11159392" cy="1325563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175A0D15-AACA-DD43-B768-7AF6E8B6FC61}"/>
                </a:ext>
              </a:extLst>
            </p:cNvPr>
            <p:cNvSpPr txBox="1">
              <a:spLocks/>
            </p:cNvSpPr>
            <p:nvPr/>
          </p:nvSpPr>
          <p:spPr>
            <a:xfrm>
              <a:off x="570646" y="-30654"/>
              <a:ext cx="11159391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700" dirty="0">
                  <a:latin typeface="+mn-lt"/>
                  <a:cs typeface="Arial" panose="020B0604020202020204" pitchFamily="34" charset="0"/>
                </a:rPr>
                <a:t>СОВРЕМЕННОЕ ТЕХНОЛОГИЧЕСКОЕ ОБРАЗОВАНИЕ:</a:t>
              </a:r>
              <a:br>
                <a:rPr lang="ru-RU" sz="2700" dirty="0">
                  <a:latin typeface="+mn-lt"/>
                  <a:cs typeface="Arial" panose="020B0604020202020204" pitchFamily="34" charset="0"/>
                </a:rPr>
              </a:br>
              <a:r>
                <a:rPr lang="ru-RU" sz="2700" b="1" dirty="0">
                  <a:solidFill>
                    <a:srgbClr val="104088"/>
                  </a:solidFill>
                  <a:latin typeface="+mn-lt"/>
                  <a:cs typeface="Arial" panose="020B0604020202020204" pitchFamily="34" charset="0"/>
                </a:rPr>
                <a:t>КУРС «РОБОТОТЕХНИКА»</a:t>
              </a:r>
              <a:endParaRPr lang="ru-RU" sz="2700" dirty="0"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826B3D35-B639-3345-B6F2-EEF3820BE8FE}"/>
                </a:ext>
              </a:extLst>
            </p:cNvPr>
            <p:cNvCxnSpPr>
              <a:cxnSpLocks/>
            </p:cNvCxnSpPr>
            <p:nvPr/>
          </p:nvCxnSpPr>
          <p:spPr>
            <a:xfrm>
              <a:off x="570646" y="1148906"/>
              <a:ext cx="11159392" cy="0"/>
            </a:xfrm>
            <a:prstGeom prst="line">
              <a:avLst/>
            </a:prstGeom>
            <a:ln>
              <a:solidFill>
                <a:srgbClr val="144EA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9C7EAB7-356E-F541-AC39-A49580BE96A5}"/>
              </a:ext>
            </a:extLst>
          </p:cNvPr>
          <p:cNvGrpSpPr/>
          <p:nvPr/>
        </p:nvGrpSpPr>
        <p:grpSpPr>
          <a:xfrm>
            <a:off x="72628" y="1694804"/>
            <a:ext cx="4813697" cy="1220106"/>
            <a:chOff x="2376661" y="815157"/>
            <a:chExt cx="6418263" cy="162680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0695A58-2AF1-ED47-A557-F8BDBFC3A55B}"/>
                </a:ext>
              </a:extLst>
            </p:cNvPr>
            <p:cNvSpPr/>
            <p:nvPr/>
          </p:nvSpPr>
          <p:spPr>
            <a:xfrm>
              <a:off x="2376662" y="815157"/>
              <a:ext cx="3949700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100" b="1" spc="225" dirty="0">
                  <a:solidFill>
                    <a:srgbClr val="104088"/>
                  </a:solidFill>
                  <a:latin typeface="Helvetica" pitchFamily="2" charset="0"/>
                </a:rPr>
                <a:t>ПРОЕКТ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3A97FFD-19F7-7B47-A6E9-581E3539213A}"/>
                </a:ext>
              </a:extLst>
            </p:cNvPr>
            <p:cNvSpPr/>
            <p:nvPr/>
          </p:nvSpPr>
          <p:spPr>
            <a:xfrm>
              <a:off x="2376661" y="1087748"/>
              <a:ext cx="6418263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500" b="1" dirty="0">
                <a:latin typeface="Helvetica" pitchFamily="2" charset="0"/>
              </a:endParaRPr>
            </a:p>
            <a:p>
              <a:pPr algn="ctr"/>
              <a:r>
                <a:rPr lang="ru-RU" sz="1500" b="1" dirty="0">
                  <a:latin typeface="Helvetica" pitchFamily="2" charset="0"/>
                </a:rPr>
                <a:t>по обновлению школьного технологического образования, включая обновление содержания и методов обучения </a:t>
              </a: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A79437E-219F-F34F-A992-C88CB45B3EE8}"/>
              </a:ext>
            </a:extLst>
          </p:cNvPr>
          <p:cNvSpPr/>
          <p:nvPr/>
        </p:nvSpPr>
        <p:spPr>
          <a:xfrm>
            <a:off x="4886325" y="1734147"/>
            <a:ext cx="16083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rgbClr val="104088"/>
                </a:solidFill>
                <a:latin typeface="Helvetica" pitchFamily="2" charset="0"/>
              </a:rPr>
              <a:t>ЦЕЛЬ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25AF4E6-A201-EA44-925F-73BB3A3E417F}"/>
              </a:ext>
            </a:extLst>
          </p:cNvPr>
          <p:cNvSpPr/>
          <p:nvPr/>
        </p:nvSpPr>
        <p:spPr>
          <a:xfrm>
            <a:off x="4886325" y="2164705"/>
            <a:ext cx="41433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latin typeface="Helvetica" pitchFamily="2" charset="0"/>
              </a:rPr>
              <a:t>достижение личностных результатов: системное мышление, способность </a:t>
            </a:r>
            <a:br>
              <a:rPr lang="ru-RU" sz="1500" b="1" dirty="0">
                <a:latin typeface="Helvetica" pitchFamily="2" charset="0"/>
              </a:rPr>
            </a:br>
            <a:r>
              <a:rPr lang="ru-RU" sz="1500" b="1" dirty="0">
                <a:latin typeface="Helvetica" pitchFamily="2" charset="0"/>
              </a:rPr>
              <a:t>к техническому и художественному творчеству, трудолюбие, ответственность за результаты своего труда, умение работать в команде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BE45E1D-0068-FA4C-BCD9-60099B40C813}"/>
              </a:ext>
            </a:extLst>
          </p:cNvPr>
          <p:cNvSpPr/>
          <p:nvPr/>
        </p:nvSpPr>
        <p:spPr>
          <a:xfrm>
            <a:off x="5057775" y="3768015"/>
            <a:ext cx="394024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rgbClr val="104088"/>
                </a:solidFill>
                <a:latin typeface="Helvetica" pitchFamily="2" charset="0"/>
              </a:rPr>
              <a:t>ОПРЕДЕЛЕНЫ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D87D7A9-F056-9245-9086-F856BA03F5F1}"/>
              </a:ext>
            </a:extLst>
          </p:cNvPr>
          <p:cNvSpPr/>
          <p:nvPr/>
        </p:nvSpPr>
        <p:spPr>
          <a:xfrm>
            <a:off x="4886325" y="4170469"/>
            <a:ext cx="42576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latin typeface="Helvetica" pitchFamily="2" charset="0"/>
              </a:rPr>
              <a:t>10 пилотных школ, в которые будет доставлено специализированное оборудование, проведена подготовка  педагогов</a:t>
            </a:r>
          </a:p>
        </p:txBody>
      </p:sp>
      <p:pic>
        <p:nvPicPr>
          <p:cNvPr id="6146" name="Picture 2" descr="http://mplmurmansk.ru/system/files/images/36_1.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12" y="2938047"/>
            <a:ext cx="4517525" cy="301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38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56" y="5167746"/>
            <a:ext cx="5000244" cy="165651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effectLst>
            <a:outerShdw blurRad="342900" dist="50800" dir="5400000" algn="ctr" rotWithShape="0">
              <a:srgbClr val="000000">
                <a:alpha val="0"/>
              </a:srgbClr>
            </a:outerShdw>
            <a:softEdge rad="203200"/>
          </a:effectLst>
        </p:spPr>
      </p:pic>
      <p:sp>
        <p:nvSpPr>
          <p:cNvPr id="11" name="object 4"/>
          <p:cNvSpPr/>
          <p:nvPr/>
        </p:nvSpPr>
        <p:spPr>
          <a:xfrm>
            <a:off x="6934200" y="43469"/>
            <a:ext cx="2667000" cy="13281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4572000" cy="6096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Федеральный проект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«УСПЕХ </a:t>
            </a:r>
            <a:r>
              <a:rPr lang="ru-RU" sz="2800" b="1" dirty="0">
                <a:solidFill>
                  <a:srgbClr val="FF0000"/>
                </a:solidFill>
              </a:rPr>
              <a:t>КАЖДОГО РЕБЕНКА»</a:t>
            </a:r>
          </a:p>
        </p:txBody>
      </p:sp>
      <p:sp>
        <p:nvSpPr>
          <p:cNvPr id="8" name="Прямоугольник с одним вырезанным углом 7"/>
          <p:cNvSpPr/>
          <p:nvPr/>
        </p:nvSpPr>
        <p:spPr>
          <a:xfrm>
            <a:off x="214884" y="2175849"/>
            <a:ext cx="1912619" cy="304800"/>
          </a:xfrm>
          <a:prstGeom prst="snip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задача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5261" y="2459260"/>
            <a:ext cx="88011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/>
              <a:t>Формирование эффективной системы выявления, поддержки и развития способностей 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</a:t>
            </a:r>
            <a:r>
              <a:rPr lang="ru-RU" i="1" dirty="0" smtClean="0"/>
              <a:t>обучающихся.</a:t>
            </a:r>
          </a:p>
          <a:p>
            <a:pPr algn="just"/>
            <a:r>
              <a:rPr lang="ru-RU" i="1" dirty="0"/>
              <a:t>Создание конкурентной среды и повышение доступности и качества дополнительного образования детей</a:t>
            </a:r>
          </a:p>
          <a:p>
            <a:pPr algn="just"/>
            <a:endParaRPr lang="ru-RU" i="1" dirty="0"/>
          </a:p>
        </p:txBody>
      </p:sp>
      <p:sp>
        <p:nvSpPr>
          <p:cNvPr id="13" name="Прямоугольник с одним вырезанным углом 12"/>
          <p:cNvSpPr/>
          <p:nvPr/>
        </p:nvSpPr>
        <p:spPr>
          <a:xfrm>
            <a:off x="227076" y="778002"/>
            <a:ext cx="1906522" cy="304800"/>
          </a:xfrm>
          <a:prstGeom prst="snip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цель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63068" y="1004701"/>
            <a:ext cx="75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Обеспечение к 2024 году охвата не менее 80% детей в возрасте </a:t>
            </a:r>
          </a:p>
          <a:p>
            <a:r>
              <a:rPr lang="ru-RU" i="1" dirty="0" smtClean="0"/>
              <a:t>от </a:t>
            </a:r>
            <a:r>
              <a:rPr lang="ru-RU" b="1" i="1" dirty="0" smtClean="0"/>
              <a:t>5 до 18 лет качественными дополнительными образовательными программами</a:t>
            </a:r>
            <a:r>
              <a:rPr lang="ru-RU" i="1" dirty="0" smtClean="0"/>
              <a:t>, в том числе на базе создающихся модельных центров дополнительного образования  </a:t>
            </a:r>
            <a:endParaRPr lang="ru-RU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133600" y="3369439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3" name="Прямоугольник с одним вырезанным углом 22"/>
          <p:cNvSpPr/>
          <p:nvPr/>
        </p:nvSpPr>
        <p:spPr>
          <a:xfrm>
            <a:off x="190500" y="4150723"/>
            <a:ext cx="1912619" cy="304800"/>
          </a:xfrm>
          <a:prstGeom prst="snip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результат</a:t>
            </a:r>
            <a:endParaRPr lang="ru-RU" sz="2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35637" y="4450994"/>
            <a:ext cx="8932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Формирование ключевых навыков и компетенций, соответствующих приоритетным направлениям технологического развития страны и задачам Национальной технологической инициативы</a:t>
            </a:r>
          </a:p>
        </p:txBody>
      </p:sp>
    </p:spTree>
    <p:extLst>
      <p:ext uri="{BB962C8B-B14F-4D97-AF65-F5344CB8AC3E}">
        <p14:creationId xmlns:p14="http://schemas.microsoft.com/office/powerpoint/2010/main" val="123799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1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729"/>
            <a:ext cx="9167446" cy="510227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" y="457200"/>
            <a:ext cx="4268788" cy="274319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276601" y="149746"/>
            <a:ext cx="5751872" cy="2441053"/>
          </a:xfrm>
        </p:spPr>
        <p:txBody>
          <a:bodyPr>
            <a:normAutofit fontScale="85000" lnSpcReduction="20000"/>
          </a:bodyPr>
          <a:lstStyle/>
          <a:p>
            <a:pPr algn="ctr"/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Указ </a:t>
            </a:r>
            <a:r>
              <a:rPr lang="ru-RU" sz="2800" dirty="0">
                <a:solidFill>
                  <a:srgbClr val="FF0000"/>
                </a:solidFill>
              </a:rPr>
              <a:t>Президента РФ </a:t>
            </a:r>
            <a:endParaRPr lang="ru-RU" sz="2800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от </a:t>
            </a:r>
            <a:r>
              <a:rPr lang="ru-RU" sz="2800" dirty="0">
                <a:solidFill>
                  <a:srgbClr val="FF0000"/>
                </a:solidFill>
              </a:rPr>
              <a:t>07.05.2018 № 204</a:t>
            </a:r>
          </a:p>
          <a:p>
            <a:pPr algn="ctr"/>
            <a:r>
              <a:rPr lang="ru-RU" b="0" dirty="0">
                <a:solidFill>
                  <a:srgbClr val="FF0000"/>
                </a:solidFill>
              </a:rPr>
              <a:t>«О национальных целях </a:t>
            </a:r>
            <a:r>
              <a:rPr lang="ru-RU" b="0" dirty="0" smtClean="0">
                <a:solidFill>
                  <a:srgbClr val="FF0000"/>
                </a:solidFill>
              </a:rPr>
              <a:t>и стратегических задачах развития Российской Федерации </a:t>
            </a:r>
          </a:p>
          <a:p>
            <a:pPr algn="ctr"/>
            <a:r>
              <a:rPr lang="ru-RU" b="0" dirty="0" smtClean="0">
                <a:solidFill>
                  <a:srgbClr val="FF0000"/>
                </a:solidFill>
              </a:rPr>
              <a:t>на </a:t>
            </a:r>
            <a:r>
              <a:rPr lang="ru-RU" b="0" dirty="0">
                <a:solidFill>
                  <a:srgbClr val="FF0000"/>
                </a:solidFill>
              </a:rPr>
              <a:t>период до 2024 года</a:t>
            </a:r>
            <a:r>
              <a:rPr lang="ru-RU" b="0" dirty="0" smtClean="0">
                <a:solidFill>
                  <a:srgbClr val="FF0000"/>
                </a:solidFill>
              </a:rPr>
              <a:t>»</a:t>
            </a:r>
            <a:endParaRPr lang="ru-RU" b="0" dirty="0"/>
          </a:p>
          <a:p>
            <a:r>
              <a:rPr lang="ru-RU" dirty="0" smtClean="0"/>
              <a:t>12 направлений </a:t>
            </a:r>
            <a:r>
              <a:rPr lang="ru-RU" dirty="0"/>
              <a:t>стратегического развития РФ </a:t>
            </a:r>
            <a:r>
              <a:rPr lang="ru-RU" dirty="0" smtClean="0"/>
              <a:t>:</a:t>
            </a:r>
            <a:endParaRPr lang="ru-RU" dirty="0"/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49746"/>
            <a:ext cx="2928349" cy="209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3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3006545" y="4398977"/>
            <a:ext cx="3124200" cy="3561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6299" y="4321964"/>
            <a:ext cx="2819400" cy="373221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000" b="1" dirty="0" smtClean="0">
                <a:solidFill>
                  <a:srgbClr val="FF0000"/>
                </a:solidFill>
              </a:rPr>
              <a:t>ОСНОВНЫЕ НАВЫКИ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8"/>
          <a:stretch/>
        </p:blipFill>
        <p:spPr>
          <a:xfrm>
            <a:off x="94637" y="447097"/>
            <a:ext cx="8900430" cy="132993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Овал 6"/>
          <p:cNvSpPr/>
          <p:nvPr/>
        </p:nvSpPr>
        <p:spPr>
          <a:xfrm>
            <a:off x="228600" y="5184048"/>
            <a:ext cx="1524000" cy="1600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/>
              <a:t>Изобрета-тельство</a:t>
            </a:r>
            <a:endParaRPr lang="ru-RU" sz="1600" dirty="0"/>
          </a:p>
        </p:txBody>
      </p:sp>
      <p:sp>
        <p:nvSpPr>
          <p:cNvPr id="11" name="Овал 10"/>
          <p:cNvSpPr/>
          <p:nvPr/>
        </p:nvSpPr>
        <p:spPr>
          <a:xfrm>
            <a:off x="1950749" y="5204473"/>
            <a:ext cx="1600200" cy="1571246"/>
          </a:xfrm>
          <a:prstGeom prst="ellipse">
            <a:avLst/>
          </a:prstGeom>
          <a:solidFill>
            <a:srgbClr val="FF6699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Само-мотивация</a:t>
            </a:r>
            <a:endParaRPr lang="ru-RU" sz="1600" dirty="0"/>
          </a:p>
        </p:txBody>
      </p:sp>
      <p:sp>
        <p:nvSpPr>
          <p:cNvPr id="12" name="Овал 11"/>
          <p:cNvSpPr/>
          <p:nvPr/>
        </p:nvSpPr>
        <p:spPr>
          <a:xfrm>
            <a:off x="7337105" y="5105400"/>
            <a:ext cx="1600200" cy="16002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Умение работать в команде</a:t>
            </a:r>
            <a:endParaRPr lang="ru-RU" sz="1600" dirty="0"/>
          </a:p>
        </p:txBody>
      </p:sp>
      <p:sp>
        <p:nvSpPr>
          <p:cNvPr id="16" name="Стрелка вправо 15"/>
          <p:cNvSpPr/>
          <p:nvPr/>
        </p:nvSpPr>
        <p:spPr>
          <a:xfrm rot="8358952">
            <a:off x="2165839" y="4653636"/>
            <a:ext cx="801757" cy="416748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2449823">
            <a:off x="6203304" y="4670693"/>
            <a:ext cx="801757" cy="416748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4299605" y="4822231"/>
            <a:ext cx="490494" cy="416748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277830" y="2046380"/>
            <a:ext cx="44699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/>
              <a:t>Содействие внедрению новой эффективной модели дополнительного образования детей, </a:t>
            </a:r>
            <a:r>
              <a:rPr lang="ru-RU" sz="1600" b="1" i="1" dirty="0"/>
              <a:t>доступной для тиражирования во всех регионах страны, </a:t>
            </a:r>
            <a:r>
              <a:rPr lang="ru-RU" sz="1600" b="1" i="1" dirty="0" smtClean="0"/>
              <a:t>для формирования системы ускоренного развития технических </a:t>
            </a:r>
            <a:r>
              <a:rPr lang="ru-RU" sz="1600" b="1" i="1" dirty="0"/>
              <a:t>способностей </a:t>
            </a:r>
            <a:r>
              <a:rPr lang="ru-RU" sz="1600" b="1" i="1" dirty="0" smtClean="0"/>
              <a:t>детей и </a:t>
            </a:r>
            <a:r>
              <a:rPr lang="ru-RU" sz="1600" b="1" i="1" dirty="0"/>
              <a:t>реализации научно-технического потенциала российской молодежи, с целью </a:t>
            </a:r>
            <a:r>
              <a:rPr lang="ru-RU" sz="1600" b="1" i="1" dirty="0" smtClean="0"/>
              <a:t>выращивания инженеров </a:t>
            </a:r>
            <a:r>
              <a:rPr lang="ru-RU" sz="1600" b="1" i="1" dirty="0"/>
              <a:t>и ученых нового </a:t>
            </a:r>
            <a:r>
              <a:rPr lang="ru-RU" sz="1600" b="1" i="1" dirty="0" smtClean="0"/>
              <a:t>типа</a:t>
            </a:r>
            <a:endParaRPr lang="ru-RU" sz="1600" b="1" i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782550" y="2081836"/>
            <a:ext cx="237559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Возрождение престижа</a:t>
            </a:r>
          </a:p>
          <a:p>
            <a:r>
              <a:rPr lang="ru-RU" sz="1600" b="1" i="1" dirty="0"/>
              <a:t>инженерных и научных</a:t>
            </a:r>
          </a:p>
          <a:p>
            <a:r>
              <a:rPr lang="ru-RU" sz="1600" b="1" i="1" dirty="0"/>
              <a:t>профессий, подготовка</a:t>
            </a:r>
          </a:p>
          <a:p>
            <a:r>
              <a:rPr lang="ru-RU" sz="1600" b="1" i="1" dirty="0"/>
              <a:t>кадрового резерва </a:t>
            </a:r>
            <a:endParaRPr lang="ru-RU" sz="1600" b="1" i="1" dirty="0" smtClean="0"/>
          </a:p>
          <a:p>
            <a:r>
              <a:rPr lang="ru-RU" sz="1600" b="1" i="1" dirty="0"/>
              <a:t>д</a:t>
            </a:r>
            <a:r>
              <a:rPr lang="ru-RU" sz="1600" b="1" i="1" dirty="0" smtClean="0"/>
              <a:t>ля глобального </a:t>
            </a:r>
            <a:r>
              <a:rPr lang="ru-RU" sz="1600" b="1" i="1" dirty="0"/>
              <a:t>технологического</a:t>
            </a:r>
          </a:p>
          <a:p>
            <a:r>
              <a:rPr lang="ru-RU" sz="1600" b="1" i="1" dirty="0"/>
              <a:t>лидерства России</a:t>
            </a:r>
          </a:p>
        </p:txBody>
      </p:sp>
      <p:sp>
        <p:nvSpPr>
          <p:cNvPr id="25" name="Нашивка 24"/>
          <p:cNvSpPr/>
          <p:nvPr/>
        </p:nvSpPr>
        <p:spPr>
          <a:xfrm>
            <a:off x="594557" y="2364056"/>
            <a:ext cx="690838" cy="1629815"/>
          </a:xfrm>
          <a:prstGeom prst="chevron">
            <a:avLst>
              <a:gd name="adj" fmla="val 60589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-30637" y="2969341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МИССИЯ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875" y="2341712"/>
            <a:ext cx="731583" cy="1652159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5816680" y="2965369"/>
            <a:ext cx="765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ЦЕЛЬ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3311"/>
            <a:ext cx="843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/>
              <a:t>Федеральный оператор сети детских технопарков «</a:t>
            </a:r>
            <a:r>
              <a:rPr lang="ru-RU" sz="1200" b="1" u="sng" dirty="0" err="1"/>
              <a:t>Кванториум</a:t>
            </a:r>
            <a:r>
              <a:rPr lang="ru-RU" sz="1200" b="1" u="sng" dirty="0"/>
              <a:t>» – ФГАУ «Фонд новых форм развития образования» </a:t>
            </a:r>
          </a:p>
          <a:p>
            <a:pPr algn="ctr"/>
            <a:r>
              <a:rPr lang="ru-RU" sz="1200" b="1" u="sng" dirty="0" smtClean="0"/>
              <a:t>"</a:t>
            </a:r>
            <a:r>
              <a:rPr lang="ru-RU" sz="1200" b="1" u="sng" dirty="0" err="1"/>
              <a:t>Кванториум</a:t>
            </a:r>
            <a:r>
              <a:rPr lang="ru-RU" sz="1200" b="1" u="sng" dirty="0"/>
              <a:t>-Тамбов": 392000, </a:t>
            </a:r>
            <a:r>
              <a:rPr lang="ru-RU" sz="1200" b="1" u="sng" dirty="0" err="1"/>
              <a:t>г.Тамбов</a:t>
            </a:r>
            <a:r>
              <a:rPr lang="ru-RU" sz="1200" b="1" u="sng" dirty="0"/>
              <a:t>, </a:t>
            </a:r>
            <a:r>
              <a:rPr lang="ru-RU" sz="1200" b="1" u="sng" dirty="0" err="1"/>
              <a:t>ул.Державинская</a:t>
            </a:r>
            <a:r>
              <a:rPr lang="ru-RU" sz="1200" b="1" u="sng" dirty="0"/>
              <a:t>, д. 10</a:t>
            </a:r>
          </a:p>
          <a:p>
            <a:pPr algn="ctr"/>
            <a:r>
              <a:rPr lang="ru-RU" sz="1400" b="1" u="sng" dirty="0"/>
              <a:t>Телефон: +7(4752) </a:t>
            </a:r>
            <a:r>
              <a:rPr lang="ru-RU" sz="1400" b="1" u="sng" dirty="0" smtClean="0"/>
              <a:t>72-13-71.</a:t>
            </a:r>
          </a:p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kvantorium.68edu.ru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396423" y="5131202"/>
            <a:ext cx="1767987" cy="165274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Креативность</a:t>
            </a:r>
            <a:endParaRPr lang="ru-RU" sz="1400" b="1" dirty="0"/>
          </a:p>
        </p:txBody>
      </p:sp>
      <p:sp>
        <p:nvSpPr>
          <p:cNvPr id="21" name="Овал 20"/>
          <p:cNvSpPr/>
          <p:nvPr/>
        </p:nvSpPr>
        <p:spPr>
          <a:xfrm>
            <a:off x="3598074" y="5263298"/>
            <a:ext cx="1720864" cy="1600200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Критическое мышление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6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8991600" cy="5715000"/>
          </a:xfrm>
          <a:prstGeom prst="rect">
            <a:avLst/>
          </a:prstGeom>
        </p:spPr>
      </p:pic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1828800" y="76200"/>
            <a:ext cx="6172200" cy="9144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ИНФРАСТРУКТУРА ТЕХНОПАРКА «КВАНТОРИУМ»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t="6900" r="-8" b="1014"/>
          <a:stretch/>
        </p:blipFill>
        <p:spPr>
          <a:xfrm>
            <a:off x="76200" y="76200"/>
            <a:ext cx="4300036" cy="30509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64008"/>
            <a:ext cx="4567493" cy="30631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" y="3935853"/>
            <a:ext cx="9002607" cy="29221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227" y="2590800"/>
            <a:ext cx="3276600" cy="2389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Овал 11"/>
          <p:cNvSpPr/>
          <p:nvPr/>
        </p:nvSpPr>
        <p:spPr>
          <a:xfrm>
            <a:off x="3133418" y="2744192"/>
            <a:ext cx="1181098" cy="434721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ХАЙ-ТЕК ЦЕХ</a:t>
            </a:r>
            <a:endParaRPr lang="ru-RU" sz="1400" dirty="0"/>
          </a:p>
        </p:txBody>
      </p:sp>
      <p:sp>
        <p:nvSpPr>
          <p:cNvPr id="13" name="Прямоугольник с двумя усеченными противолежащими углами 12"/>
          <p:cNvSpPr/>
          <p:nvPr/>
        </p:nvSpPr>
        <p:spPr>
          <a:xfrm>
            <a:off x="231510" y="3230648"/>
            <a:ext cx="2587890" cy="1410409"/>
          </a:xfrm>
          <a:prstGeom prst="snip2Diag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К 2024 году на территории Тамбовской </a:t>
            </a:r>
            <a:r>
              <a:rPr lang="ru-RU" sz="1400" dirty="0" smtClean="0"/>
              <a:t>области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2 детских технопарка и </a:t>
            </a:r>
            <a:br>
              <a:rPr lang="ru-RU" sz="1400" dirty="0"/>
            </a:br>
            <a:r>
              <a:rPr lang="ru-RU" sz="1400" dirty="0"/>
              <a:t>3 мобильных технопарка</a:t>
            </a:r>
          </a:p>
        </p:txBody>
      </p:sp>
      <p:sp>
        <p:nvSpPr>
          <p:cNvPr id="15" name="Прямоугольник с двумя усеченными противолежащими углами 14"/>
          <p:cNvSpPr/>
          <p:nvPr/>
        </p:nvSpPr>
        <p:spPr>
          <a:xfrm>
            <a:off x="6395872" y="3230648"/>
            <a:ext cx="2587890" cy="1410409"/>
          </a:xfrm>
          <a:prstGeom prst="snip2Diag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18,5 тыс. детей </a:t>
            </a:r>
            <a:endParaRPr lang="ru-RU" sz="14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107127" y="76200"/>
            <a:ext cx="2657782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kvantorium.68edu.ru/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602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4" y="2888782"/>
            <a:ext cx="8994233" cy="14872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" y="1256477"/>
            <a:ext cx="9012302" cy="12635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r="5063" b="15119"/>
          <a:stretch/>
        </p:blipFill>
        <p:spPr>
          <a:xfrm>
            <a:off x="84044" y="5105400"/>
            <a:ext cx="9030878" cy="173374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822608">
            <a:off x="7839556" y="-13008"/>
            <a:ext cx="1313227" cy="1158837"/>
          </a:xfrm>
          <a:prstGeom prst="rect">
            <a:avLst/>
          </a:prstGeom>
          <a:effectLst>
            <a:reflection blurRad="1270000" endPos="65000" dist="50800" dir="5400000" sy="-100000" algn="bl" rotWithShape="0"/>
            <a:softEdge rad="1397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8500"/>
            <a:ext cx="9144000" cy="7159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«Билет в будущее»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062962" y="768050"/>
            <a:ext cx="6726153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100" dirty="0" smtClean="0"/>
              <a:t>1. Диагностический этап – </a:t>
            </a:r>
            <a:r>
              <a:rPr lang="ru-RU" sz="2100" b="1" dirty="0" smtClean="0"/>
              <a:t>тестирование</a:t>
            </a:r>
            <a:r>
              <a:rPr lang="ru-RU" sz="1600" dirty="0" smtClean="0"/>
              <a:t>:</a:t>
            </a:r>
            <a:endParaRPr lang="ru-RU" sz="1600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4408983" y="2355769"/>
            <a:ext cx="381000" cy="309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4418271" y="4211769"/>
            <a:ext cx="381000" cy="309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двумя усеченными противолежащими углами 14"/>
          <p:cNvSpPr/>
          <p:nvPr/>
        </p:nvSpPr>
        <p:spPr>
          <a:xfrm>
            <a:off x="2209800" y="720540"/>
            <a:ext cx="4648200" cy="650143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1. Диагностический этап – </a:t>
            </a:r>
            <a:r>
              <a:rPr lang="ru-RU" dirty="0" smtClean="0"/>
              <a:t>тестирование (готовность к выбору профессии):</a:t>
            </a:r>
            <a:endParaRPr lang="ru-RU" dirty="0"/>
          </a:p>
        </p:txBody>
      </p:sp>
      <p:sp>
        <p:nvSpPr>
          <p:cNvPr id="16" name="Прямоугольник с двумя усеченными противолежащими углами 15"/>
          <p:cNvSpPr/>
          <p:nvPr/>
        </p:nvSpPr>
        <p:spPr>
          <a:xfrm>
            <a:off x="2209800" y="4592921"/>
            <a:ext cx="4648200" cy="650143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  <a:r>
              <a:rPr lang="ru-RU" dirty="0" smtClean="0"/>
              <a:t>. Очный </a:t>
            </a:r>
            <a:r>
              <a:rPr lang="ru-RU" dirty="0"/>
              <a:t>этап – </a:t>
            </a:r>
            <a:r>
              <a:rPr lang="ru-RU" dirty="0" smtClean="0"/>
              <a:t>профессиональные пробы:</a:t>
            </a:r>
            <a:endParaRPr lang="ru-RU" dirty="0"/>
          </a:p>
        </p:txBody>
      </p:sp>
      <p:sp>
        <p:nvSpPr>
          <p:cNvPr id="19" name="Прямоугольник с двумя усеченными противолежащими углами 18"/>
          <p:cNvSpPr/>
          <p:nvPr/>
        </p:nvSpPr>
        <p:spPr>
          <a:xfrm>
            <a:off x="2202541" y="707462"/>
            <a:ext cx="4648200" cy="650143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 этап: диагностический – тестирование (готовность к выбору профессии):</a:t>
            </a:r>
            <a:endParaRPr lang="ru-RU" dirty="0"/>
          </a:p>
        </p:txBody>
      </p:sp>
      <p:sp>
        <p:nvSpPr>
          <p:cNvPr id="21" name="Прямоугольник с двумя усеченными противолежащими углами 20"/>
          <p:cNvSpPr/>
          <p:nvPr/>
        </p:nvSpPr>
        <p:spPr>
          <a:xfrm>
            <a:off x="2202541" y="2743943"/>
            <a:ext cx="5181600" cy="109904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 этап: интерактивные </a:t>
            </a:r>
            <a:r>
              <a:rPr lang="ru-RU" dirty="0"/>
              <a:t>задания – какой ты? </a:t>
            </a:r>
            <a:r>
              <a:rPr lang="ru-RU" dirty="0" smtClean="0"/>
              <a:t>(выявление </a:t>
            </a:r>
            <a:r>
              <a:rPr lang="ru-RU" dirty="0"/>
              <a:t>и развития </a:t>
            </a:r>
            <a:r>
              <a:rPr lang="ru-RU" dirty="0" smtClean="0"/>
              <a:t>талантов)</a:t>
            </a:r>
          </a:p>
          <a:p>
            <a:pPr algn="ctr"/>
            <a:r>
              <a:rPr lang="ru-RU" dirty="0" smtClean="0"/>
              <a:t>3 этап</a:t>
            </a:r>
            <a:r>
              <a:rPr lang="ru-RU" dirty="0"/>
              <a:t>: </a:t>
            </a:r>
            <a:r>
              <a:rPr lang="ru-RU" dirty="0" smtClean="0"/>
              <a:t>интерактивные </a:t>
            </a:r>
            <a:r>
              <a:rPr lang="ru-RU" dirty="0"/>
              <a:t>задания – </a:t>
            </a:r>
            <a:r>
              <a:rPr lang="ru-RU" dirty="0" smtClean="0"/>
              <a:t>что интересно? </a:t>
            </a:r>
          </a:p>
          <a:p>
            <a:pPr algn="ctr"/>
            <a:r>
              <a:rPr lang="ru-RU" dirty="0"/>
              <a:t> </a:t>
            </a:r>
            <a:r>
              <a:rPr lang="ru-RU" dirty="0" smtClean="0"/>
              <a:t>(знакомство </a:t>
            </a:r>
            <a:r>
              <a:rPr lang="ru-RU" dirty="0"/>
              <a:t>с разными </a:t>
            </a:r>
            <a:r>
              <a:rPr lang="ru-RU" dirty="0" err="1" smtClean="0"/>
              <a:t>профобластями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98892" y="-23802"/>
            <a:ext cx="1820956" cy="13316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Целевая аудитория: </a:t>
            </a:r>
            <a:r>
              <a:rPr lang="ru-RU" sz="1600" u="sng" dirty="0" smtClean="0"/>
              <a:t>учащиеся </a:t>
            </a:r>
          </a:p>
          <a:p>
            <a:pPr algn="ctr"/>
            <a:r>
              <a:rPr lang="ru-RU" sz="1600" u="sng" dirty="0" smtClean="0"/>
              <a:t>6-11 классов</a:t>
            </a:r>
            <a:endParaRPr lang="ru-RU" sz="1600" u="sng" dirty="0"/>
          </a:p>
        </p:txBody>
      </p:sp>
    </p:spTree>
    <p:extLst>
      <p:ext uri="{BB962C8B-B14F-4D97-AF65-F5344CB8AC3E}">
        <p14:creationId xmlns:p14="http://schemas.microsoft.com/office/powerpoint/2010/main" val="424837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 rot="5400000">
            <a:off x="3699610" y="-1034994"/>
            <a:ext cx="1828800" cy="4066515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119172"/>
            <a:ext cx="4572000" cy="1034313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Интерактивный цифровой портал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/>
              <a:t>Прое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КТО</a:t>
            </a:r>
            <a:r>
              <a:rPr lang="ru-RU" b="1" dirty="0" smtClean="0"/>
              <a:t>ри</a:t>
            </a:r>
            <a:r>
              <a:rPr lang="ru-RU" b="1" dirty="0" smtClean="0">
                <a:solidFill>
                  <a:srgbClr val="FF0000"/>
                </a:solidFill>
              </a:rPr>
              <a:t>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Стрелка влево 11"/>
          <p:cNvSpPr/>
          <p:nvPr/>
        </p:nvSpPr>
        <p:spPr>
          <a:xfrm rot="18254340">
            <a:off x="2367671" y="1418674"/>
            <a:ext cx="720037" cy="183381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 rot="14573444">
            <a:off x="6039227" y="1430460"/>
            <a:ext cx="683680" cy="206844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82364" y="1860604"/>
            <a:ext cx="2269893" cy="5273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Портал</a:t>
            </a:r>
            <a:endParaRPr lang="ru-RU" sz="2400" dirty="0"/>
          </a:p>
        </p:txBody>
      </p:sp>
      <p:sp>
        <p:nvSpPr>
          <p:cNvPr id="16" name="Овал 15"/>
          <p:cNvSpPr/>
          <p:nvPr/>
        </p:nvSpPr>
        <p:spPr>
          <a:xfrm>
            <a:off x="3604529" y="1920327"/>
            <a:ext cx="1961114" cy="55476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Форум</a:t>
            </a:r>
            <a:endParaRPr lang="ru-RU" sz="2400" dirty="0"/>
          </a:p>
        </p:txBody>
      </p:sp>
      <p:sp>
        <p:nvSpPr>
          <p:cNvPr id="17" name="Овал 16"/>
          <p:cNvSpPr/>
          <p:nvPr/>
        </p:nvSpPr>
        <p:spPr>
          <a:xfrm>
            <a:off x="5877639" y="1880647"/>
            <a:ext cx="3173860" cy="5273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Открытые уроки</a:t>
            </a:r>
            <a:endParaRPr lang="ru-RU" sz="20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1805" y="2468592"/>
            <a:ext cx="3200400" cy="21368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u="sng" dirty="0" smtClean="0">
              <a:solidFill>
                <a:srgbClr val="FFFF00"/>
              </a:solidFill>
            </a:endParaRPr>
          </a:p>
          <a:p>
            <a:r>
              <a:rPr lang="ru-RU" sz="1200" b="1" u="sng" dirty="0" smtClean="0">
                <a:solidFill>
                  <a:srgbClr val="FFFF00"/>
                </a:solidFill>
              </a:rPr>
              <a:t>Интерактивная </a:t>
            </a:r>
            <a:r>
              <a:rPr lang="ru-RU" sz="1200" b="1" u="sng" dirty="0">
                <a:solidFill>
                  <a:srgbClr val="FFFF00"/>
                </a:solidFill>
              </a:rPr>
              <a:t>цифровая платформа </a:t>
            </a:r>
            <a:r>
              <a:rPr lang="ru-RU" sz="1200" dirty="0"/>
              <a:t>для профориентации </a:t>
            </a:r>
            <a:r>
              <a:rPr lang="ru-RU" sz="1200" dirty="0" smtClean="0"/>
              <a:t>школьников: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u="sng" dirty="0" smtClean="0">
                <a:solidFill>
                  <a:srgbClr val="FFFF00"/>
                </a:solidFill>
              </a:rPr>
              <a:t>онлайн-площадка </a:t>
            </a:r>
            <a:r>
              <a:rPr lang="ru-RU" sz="1200" dirty="0"/>
              <a:t>для коммуникации, выбора профессии и работы над проектными задачами, </a:t>
            </a:r>
            <a:endParaRPr lang="ru-RU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u="sng" dirty="0" smtClean="0">
                <a:solidFill>
                  <a:srgbClr val="FFFF00"/>
                </a:solidFill>
              </a:rPr>
              <a:t>игровая платформа</a:t>
            </a:r>
            <a:r>
              <a:rPr lang="ru-RU" sz="1200" dirty="0" smtClean="0"/>
              <a:t> </a:t>
            </a:r>
            <a:r>
              <a:rPr lang="ru-RU" sz="1200" dirty="0"/>
              <a:t>с конкурсами, опросами и </a:t>
            </a:r>
            <a:r>
              <a:rPr lang="ru-RU" sz="1200" dirty="0" err="1" smtClean="0"/>
              <a:t>флешмобами</a:t>
            </a:r>
            <a:endParaRPr lang="ru-RU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u="sng" dirty="0" smtClean="0">
                <a:solidFill>
                  <a:srgbClr val="FFFF00"/>
                </a:solidFill>
              </a:rPr>
              <a:t>интернет-издание</a:t>
            </a:r>
            <a:r>
              <a:rPr lang="ru-RU" sz="1200" dirty="0" smtClean="0"/>
              <a:t> с </a:t>
            </a:r>
            <a:r>
              <a:rPr lang="ru-RU" sz="1200" dirty="0"/>
              <a:t>уникальным информационно-образовательным контентом.</a:t>
            </a:r>
          </a:p>
          <a:p>
            <a:endParaRPr lang="ru-RU" sz="1400" dirty="0" smtClean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436803" y="2574111"/>
            <a:ext cx="2590800" cy="19978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bg1"/>
                </a:solidFill>
              </a:rPr>
              <a:t>ВСЕРОССИЙСКИЙ ФОРУМ ПРОФЕССИОНАЛЬНОЙ ОРИЕНТАЦИИ «ПРОЕКТОРИЯ» </a:t>
            </a:r>
            <a:r>
              <a:rPr lang="ru-RU" sz="1200" dirty="0" smtClean="0">
                <a:solidFill>
                  <a:schemeClr val="bg1"/>
                </a:solidFill>
              </a:rPr>
              <a:t>- </a:t>
            </a:r>
            <a:r>
              <a:rPr lang="ru-RU" sz="1200" b="1" u="sng" dirty="0" smtClean="0">
                <a:solidFill>
                  <a:srgbClr val="FFFF00"/>
                </a:solidFill>
              </a:rPr>
              <a:t>Ключевой офлайн-формат</a:t>
            </a:r>
            <a:r>
              <a:rPr lang="ru-RU" sz="1200" dirty="0" smtClean="0"/>
              <a:t> (проводится по </a:t>
            </a:r>
            <a:r>
              <a:rPr lang="ru-RU" sz="1200" dirty="0"/>
              <a:t>распоряжению </a:t>
            </a:r>
            <a:r>
              <a:rPr lang="ru-RU" sz="1200" dirty="0" smtClean="0"/>
              <a:t>Президента):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/>
              <a:t>ведущие </a:t>
            </a:r>
            <a:r>
              <a:rPr lang="ru-RU" sz="1200" b="1" u="sng" dirty="0" smtClean="0">
                <a:solidFill>
                  <a:srgbClr val="FFFF00"/>
                </a:solidFill>
              </a:rPr>
              <a:t>эксперты</a:t>
            </a:r>
            <a:r>
              <a:rPr lang="ru-RU" sz="1200" dirty="0" smtClean="0"/>
              <a:t> </a:t>
            </a:r>
            <a:r>
              <a:rPr lang="ru-RU" sz="1200" dirty="0"/>
              <a:t>и </a:t>
            </a:r>
            <a:r>
              <a:rPr lang="ru-RU" sz="1200" dirty="0" smtClean="0"/>
              <a:t>лидеры индустрий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/>
              <a:t>лучшие </a:t>
            </a:r>
            <a:r>
              <a:rPr lang="ru-RU" sz="1200" b="1" u="sng" dirty="0" smtClean="0">
                <a:solidFill>
                  <a:srgbClr val="FFFF00"/>
                </a:solidFill>
              </a:rPr>
              <a:t>педагоги</a:t>
            </a:r>
            <a:r>
              <a:rPr lang="ru-RU" sz="1200" dirty="0" smtClean="0"/>
              <a:t> страны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/>
              <a:t>мотивированные </a:t>
            </a:r>
            <a:r>
              <a:rPr lang="ru-RU" sz="1200" b="1" u="sng" dirty="0" smtClean="0">
                <a:solidFill>
                  <a:srgbClr val="FFFF00"/>
                </a:solidFill>
              </a:rPr>
              <a:t>школьники</a:t>
            </a:r>
            <a:endParaRPr lang="ru-RU" sz="1200" b="1" u="sng" dirty="0">
              <a:solidFill>
                <a:srgbClr val="FFFF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72201" y="2574111"/>
            <a:ext cx="2879298" cy="19978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bg1"/>
                </a:solidFill>
              </a:rPr>
              <a:t>ВСЕРОССИЙСКИЕ ОТКРЫТЫЕ УРОКИ «РОССИЯ, УСТРЕМЛЕННАЯ В БУДУЩЕЕ» </a:t>
            </a:r>
          </a:p>
          <a:p>
            <a:r>
              <a:rPr lang="ru-RU" sz="1200" b="1" u="sng" dirty="0">
                <a:solidFill>
                  <a:srgbClr val="FFFF00"/>
                </a:solidFill>
              </a:rPr>
              <a:t>Регулярные уроки </a:t>
            </a:r>
            <a:r>
              <a:rPr lang="ru-RU" sz="1200" dirty="0">
                <a:solidFill>
                  <a:schemeClr val="bg1"/>
                </a:solidFill>
              </a:rPr>
              <a:t>по профессиональной навигации </a:t>
            </a:r>
            <a:r>
              <a:rPr lang="ru-RU" sz="1200" b="1" u="sng" dirty="0">
                <a:solidFill>
                  <a:srgbClr val="FFFF00"/>
                </a:solidFill>
              </a:rPr>
              <a:t>для старшеклассников </a:t>
            </a:r>
            <a:r>
              <a:rPr lang="ru-RU" sz="1200" dirty="0">
                <a:solidFill>
                  <a:schemeClr val="bg1"/>
                </a:solidFill>
              </a:rPr>
              <a:t>являются частью учебного процесса и проходят </a:t>
            </a:r>
            <a:r>
              <a:rPr lang="ru-RU" sz="1200" b="1" u="sng" dirty="0">
                <a:solidFill>
                  <a:srgbClr val="FFFF00"/>
                </a:solidFill>
              </a:rPr>
              <a:t>в режиме «онлайн».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26"/>
          <a:stretch/>
        </p:blipFill>
        <p:spPr>
          <a:xfrm>
            <a:off x="4157813" y="1079038"/>
            <a:ext cx="718987" cy="571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78" y="120195"/>
            <a:ext cx="1807122" cy="14023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898" y="194965"/>
            <a:ext cx="1793049" cy="12528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" y="4671018"/>
            <a:ext cx="8900931" cy="211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со стрелкой вправо 3"/>
          <p:cNvSpPr/>
          <p:nvPr/>
        </p:nvSpPr>
        <p:spPr>
          <a:xfrm>
            <a:off x="114129" y="1011825"/>
            <a:ext cx="2047330" cy="3255375"/>
          </a:xfrm>
          <a:prstGeom prst="rightArrowCallou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081764" y="3369970"/>
            <a:ext cx="1901420" cy="183587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Открытость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819400" y="4709351"/>
            <a:ext cx="1833191" cy="19743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Расширение кругозора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920688" y="2934382"/>
            <a:ext cx="1873504" cy="191989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Объединение детей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223" y="17573"/>
            <a:ext cx="3109189" cy="143022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54" y="3262336"/>
            <a:ext cx="1496228" cy="396064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2192095" y="2048122"/>
            <a:ext cx="1751404" cy="178710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Поощрение лучших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168216" y="1130635"/>
            <a:ext cx="1830250" cy="178358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Лидерство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816042" y="1196042"/>
            <a:ext cx="1787914" cy="178532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Преемственность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893555" y="3620680"/>
            <a:ext cx="1851289" cy="17420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Объединение опыта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005223" y="2209534"/>
            <a:ext cx="1823057" cy="183587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Гармоничное развитие личности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43400" y="5009400"/>
            <a:ext cx="1927185" cy="17881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Синтез науки, искусства и спорта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778057" y="4530405"/>
            <a:ext cx="1823057" cy="183587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Научно-техническое творчество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468924">
            <a:off x="110739" y="5026394"/>
            <a:ext cx="11967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Успех каждого ребенка»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3034"/>
            <a:ext cx="66247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Стать участником образовательной программы: </a:t>
            </a:r>
            <a:endParaRPr lang="ru-RU" b="1" dirty="0" smtClean="0"/>
          </a:p>
          <a:p>
            <a:r>
              <a:rPr lang="ru-RU" b="1" dirty="0" smtClean="0">
                <a:hlinkClick r:id="rId4"/>
              </a:rPr>
              <a:t>https</a:t>
            </a:r>
            <a:r>
              <a:rPr lang="ru-RU" b="1" dirty="0">
                <a:hlinkClick r:id="rId4"/>
              </a:rPr>
              <a:t>://</a:t>
            </a:r>
            <a:r>
              <a:rPr lang="ru-RU" b="1" dirty="0" smtClean="0">
                <a:hlinkClick r:id="rId4"/>
              </a:rPr>
              <a:t>sochisirius.ru/kak-popast/kriterii-otbora</a:t>
            </a:r>
            <a:r>
              <a:rPr lang="ru-RU" b="1" dirty="0" smtClean="0"/>
              <a:t>          </a:t>
            </a:r>
          </a:p>
          <a:p>
            <a:r>
              <a:rPr lang="ru-RU" b="1" dirty="0" smtClean="0"/>
              <a:t>#</a:t>
            </a:r>
            <a:r>
              <a:rPr lang="ru-RU" b="1" dirty="0" err="1" smtClean="0"/>
              <a:t>сочисириус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7594" y="1001817"/>
            <a:ext cx="13426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К 2021 году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5 </a:t>
            </a:r>
            <a:r>
              <a:rPr lang="ru-RU" sz="1400" dirty="0">
                <a:solidFill>
                  <a:srgbClr val="FF0000"/>
                </a:solidFill>
              </a:rPr>
              <a:t>% обучающихся </a:t>
            </a:r>
            <a:r>
              <a:rPr lang="ru-RU" sz="1200" dirty="0"/>
              <a:t>внесены в реестр регионального центр выявления, поддержки и развития способностей и талантов у детей и молодежи с учетом опыта Образовательного фонда «Талант и успех» </a:t>
            </a:r>
          </a:p>
        </p:txBody>
      </p:sp>
    </p:spTree>
    <p:extLst>
      <p:ext uri="{BB962C8B-B14F-4D97-AF65-F5344CB8AC3E}">
        <p14:creationId xmlns:p14="http://schemas.microsoft.com/office/powerpoint/2010/main" val="139169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9632" y="4653136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122F610-5A80-49F8-B4A5-E0072293B95B}"/>
              </a:ext>
            </a:extLst>
          </p:cNvPr>
          <p:cNvSpPr txBox="1">
            <a:spLocks/>
          </p:cNvSpPr>
          <p:nvPr/>
        </p:nvSpPr>
        <p:spPr>
          <a:xfrm>
            <a:off x="304800" y="685800"/>
            <a:ext cx="7823200" cy="4467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егионального проекта «Успех каждого ребёнка»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DCD32D6-9A9E-483D-8EF7-F9688CC3A0AF}"/>
              </a:ext>
            </a:extLst>
          </p:cNvPr>
          <p:cNvSpPr txBox="1">
            <a:spLocks/>
          </p:cNvSpPr>
          <p:nvPr/>
        </p:nvSpPr>
        <p:spPr>
          <a:xfrm>
            <a:off x="609600" y="228600"/>
            <a:ext cx="7124700" cy="5809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3200" dirty="0">
                <a:solidFill>
                  <a:schemeClr val="tx1"/>
                </a:solidFill>
                <a:latin typeface="+mj-lt"/>
                <a:cs typeface="+mj-cs"/>
              </a:rPr>
              <a:t>Основные </a:t>
            </a:r>
            <a:r>
              <a:rPr lang="ru-RU" sz="3200" dirty="0" smtClean="0">
                <a:solidFill>
                  <a:schemeClr val="tx1"/>
                </a:solidFill>
                <a:latin typeface="+mj-lt"/>
                <a:cs typeface="+mj-cs"/>
              </a:rPr>
              <a:t>показатели</a:t>
            </a:r>
            <a:endParaRPr lang="ru-RU" sz="320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564541"/>
              </p:ext>
            </p:extLst>
          </p:nvPr>
        </p:nvGraphicFramePr>
        <p:xfrm>
          <a:off x="246507" y="1290415"/>
          <a:ext cx="8631937" cy="525208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2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2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2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9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21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27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6587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№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показателя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Период, год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109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2019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2020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2021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2022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2023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2024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9546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Доля детей в возрасте от 5 до 18 лет, охваченных дополнительным образованием, %</a:t>
                      </a:r>
                      <a:endParaRPr lang="ru-RU" sz="14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78,4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78,7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79,0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79,4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79,7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80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567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Число детей, охваченных деятельностью детских технопарков «Кванториум» (мобильных технопарков «Кванториум»)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Федерации, человек, нарастающим итогом</a:t>
                      </a:r>
                      <a:endParaRPr lang="ru-RU" sz="14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4200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6720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10120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13820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16820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18500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0288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Число участников открытых онлайн-уроков, реализуемых с учетом опыта цикла открытых уроков «</a:t>
                      </a:r>
                      <a:r>
                        <a:rPr lang="ru-RU" sz="1400" kern="1200" dirty="0" err="1" smtClean="0">
                          <a:effectLst/>
                        </a:rPr>
                        <a:t>Проектория</a:t>
                      </a:r>
                      <a:r>
                        <a:rPr lang="ru-RU" sz="1400" kern="1200" dirty="0" smtClean="0">
                          <a:effectLst/>
                        </a:rPr>
                        <a:t>», «Уроки настоящего» или иных аналогичных по возможностям, функциям и результатам проектах, направленных на раннюю профориентацию, тыс. человек</a:t>
                      </a:r>
                      <a:endParaRPr lang="ru-RU" sz="14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25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35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55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78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338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4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Число детей, получивших рекомендации по построению индивидуального учебного плана в соответствии с выбранными профессиональными компетенциями (профессиональными областями деятельности) с учетом реализации проекта «Билет в будущее», нарастающим итогом, человек</a:t>
                      </a:r>
                      <a:endParaRPr lang="ru-RU" sz="14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1200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1800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2400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3300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4000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5000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041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6096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Целевые показатели </a:t>
            </a:r>
            <a:r>
              <a:rPr lang="ru-RU" sz="3200" b="1" dirty="0" smtClean="0">
                <a:solidFill>
                  <a:srgbClr val="FF0000"/>
                </a:solidFill>
              </a:rPr>
              <a:t>в Тамбовской области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/>
              <a:t>(ФП «Успех каждого ребенка») </a:t>
            </a:r>
            <a:endParaRPr lang="ru-RU" sz="3200" b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4034726"/>
              </p:ext>
            </p:extLst>
          </p:nvPr>
        </p:nvGraphicFramePr>
        <p:xfrm>
          <a:off x="304800" y="1600200"/>
          <a:ext cx="4191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783129"/>
              </p:ext>
            </p:extLst>
          </p:nvPr>
        </p:nvGraphicFramePr>
        <p:xfrm>
          <a:off x="4648200" y="1600200"/>
          <a:ext cx="43434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6719">
            <a:off x="3663995" y="840356"/>
            <a:ext cx="1986889" cy="146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7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4565"/>
            <a:ext cx="8229600" cy="80803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prstClr val="black"/>
                </a:solidFill>
              </a:rPr>
              <a:t>Целевые показатели </a:t>
            </a:r>
            <a:r>
              <a:rPr lang="ru-RU" sz="3200" b="1" dirty="0">
                <a:solidFill>
                  <a:srgbClr val="FF0000"/>
                </a:solidFill>
              </a:rPr>
              <a:t>в Тамбовской области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prstClr val="black"/>
                </a:solidFill>
              </a:rPr>
              <a:t>(ФП «Успех каждого ребенка») </a:t>
            </a:r>
            <a:endParaRPr lang="ru-RU" dirty="0"/>
          </a:p>
        </p:txBody>
      </p:sp>
      <p:graphicFrame>
        <p:nvGraphicFramePr>
          <p:cNvPr id="4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7933028"/>
              </p:ext>
            </p:extLst>
          </p:nvPr>
        </p:nvGraphicFramePr>
        <p:xfrm>
          <a:off x="228600" y="1447800"/>
          <a:ext cx="4267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0431452"/>
              </p:ext>
            </p:extLst>
          </p:nvPr>
        </p:nvGraphicFramePr>
        <p:xfrm>
          <a:off x="4800600" y="1447800"/>
          <a:ext cx="4191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533400"/>
            <a:ext cx="2158171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4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ru-RU" sz="2900" b="1" dirty="0" smtClean="0">
                <a:solidFill>
                  <a:prstClr val="black"/>
                </a:solidFill>
              </a:rPr>
              <a:t>Показатели результата реализации </a:t>
            </a:r>
            <a:br>
              <a:rPr lang="ru-RU" sz="2900" b="1" dirty="0" smtClean="0">
                <a:solidFill>
                  <a:prstClr val="black"/>
                </a:solidFill>
              </a:rPr>
            </a:br>
            <a:r>
              <a:rPr lang="ru-RU" sz="2900" b="1" dirty="0" smtClean="0">
                <a:solidFill>
                  <a:srgbClr val="FF0000"/>
                </a:solidFill>
              </a:rPr>
              <a:t>в Тамбовской области</a:t>
            </a:r>
            <a:r>
              <a:rPr lang="ru-RU" sz="2900" b="1" dirty="0">
                <a:solidFill>
                  <a:prstClr val="black"/>
                </a:solidFill>
              </a:rPr>
              <a:t> </a:t>
            </a:r>
            <a:r>
              <a:rPr lang="ru-RU" sz="2900" b="1" dirty="0" smtClean="0">
                <a:solidFill>
                  <a:prstClr val="black"/>
                </a:solidFill>
              </a:rPr>
              <a:t/>
            </a:r>
            <a:br>
              <a:rPr lang="ru-RU" sz="2900" b="1" dirty="0" smtClean="0">
                <a:solidFill>
                  <a:prstClr val="black"/>
                </a:solidFill>
              </a:rPr>
            </a:br>
            <a:r>
              <a:rPr lang="ru-RU" sz="2900" b="1" dirty="0" smtClean="0">
                <a:solidFill>
                  <a:prstClr val="black"/>
                </a:solidFill>
              </a:rPr>
              <a:t>проекта «</a:t>
            </a:r>
            <a:r>
              <a:rPr lang="ru-RU" sz="2900" b="1" dirty="0">
                <a:solidFill>
                  <a:prstClr val="black"/>
                </a:solidFill>
              </a:rPr>
              <a:t>Успех каждого ребенка</a:t>
            </a:r>
            <a:r>
              <a:rPr lang="ru-RU" sz="2900" b="1" dirty="0" smtClean="0">
                <a:solidFill>
                  <a:prstClr val="black"/>
                </a:solidFill>
              </a:rPr>
              <a:t>» </a:t>
            </a:r>
            <a:br>
              <a:rPr lang="ru-RU" sz="2900" b="1" dirty="0" smtClean="0">
                <a:solidFill>
                  <a:prstClr val="black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3738530"/>
              </p:ext>
            </p:extLst>
          </p:nvPr>
        </p:nvGraphicFramePr>
        <p:xfrm>
          <a:off x="228600" y="12954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228600"/>
            <a:ext cx="2691571" cy="21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6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6" y="4883653"/>
            <a:ext cx="8176217" cy="1469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812"/>
            <a:ext cx="2790424" cy="181303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AutoShape 68"/>
          <p:cNvSpPr>
            <a:spLocks noChangeArrowheads="1"/>
          </p:cNvSpPr>
          <p:nvPr/>
        </p:nvSpPr>
        <p:spPr bwMode="gray">
          <a:xfrm>
            <a:off x="2438401" y="210980"/>
            <a:ext cx="4814336" cy="168347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>
              <a:defRPr/>
            </a:pPr>
            <a:endParaRPr kumimoji="1" lang="ru-RU" altLang="ko-KR" sz="3200" b="1" dirty="0" smtClean="0">
              <a:solidFill>
                <a:srgbClr val="FF0000"/>
              </a:solidFill>
              <a:ea typeface="굴림" pitchFamily="34" charset="-127"/>
            </a:endParaRPr>
          </a:p>
          <a:p>
            <a:pPr algn="ctr" latinLnBrk="1">
              <a:defRPr/>
            </a:pPr>
            <a:r>
              <a:rPr kumimoji="1" lang="ru-RU" altLang="ko-KR" sz="3200" b="1" dirty="0" smtClean="0">
                <a:solidFill>
                  <a:srgbClr val="FF0000"/>
                </a:solidFill>
                <a:ea typeface="굴림" pitchFamily="34" charset="-127"/>
              </a:rPr>
              <a:t>Глобальные цели </a:t>
            </a:r>
          </a:p>
          <a:p>
            <a:pPr algn="ctr" latinLnBrk="1">
              <a:defRPr/>
            </a:pPr>
            <a:r>
              <a:rPr kumimoji="1" lang="ru-RU" altLang="ko-KR" sz="3200" b="1" dirty="0" smtClean="0">
                <a:solidFill>
                  <a:srgbClr val="FF0000"/>
                </a:solidFill>
                <a:ea typeface="굴림" pitchFamily="34" charset="-127"/>
              </a:rPr>
              <a:t>Национального проекта</a:t>
            </a:r>
          </a:p>
          <a:p>
            <a:pPr algn="ctr" latinLnBrk="1">
              <a:defRPr/>
            </a:pPr>
            <a:r>
              <a:rPr kumimoji="1" lang="ru-RU" altLang="ko-KR" sz="3200" b="1" dirty="0" smtClean="0">
                <a:solidFill>
                  <a:srgbClr val="FF0000"/>
                </a:solidFill>
                <a:ea typeface="굴림" pitchFamily="34" charset="-127"/>
              </a:rPr>
              <a:t>на 2019 - 2024 </a:t>
            </a:r>
            <a:r>
              <a:rPr kumimoji="1" lang="ru-RU" altLang="ko-KR" sz="3200" b="1" dirty="0" err="1" smtClean="0">
                <a:solidFill>
                  <a:srgbClr val="FF0000"/>
                </a:solidFill>
                <a:ea typeface="굴림" pitchFamily="34" charset="-127"/>
              </a:rPr>
              <a:t>гг</a:t>
            </a:r>
            <a:r>
              <a:rPr kumimoji="1" lang="ru-RU" altLang="ko-KR" sz="3200" b="1" dirty="0" smtClean="0">
                <a:solidFill>
                  <a:srgbClr val="FF0000"/>
                </a:solidFill>
                <a:ea typeface="굴림" pitchFamily="34" charset="-127"/>
              </a:rPr>
              <a:t>: </a:t>
            </a:r>
          </a:p>
          <a:p>
            <a:pPr algn="ctr" latinLnBrk="1">
              <a:defRPr/>
            </a:pPr>
            <a:endParaRPr kumimoji="1" lang="en-US" altLang="ko-KR" sz="3200" b="1" dirty="0">
              <a:solidFill>
                <a:srgbClr val="FF0000"/>
              </a:solidFill>
              <a:ea typeface="굴림" pitchFamily="34" charset="-127"/>
            </a:endParaRPr>
          </a:p>
        </p:txBody>
      </p:sp>
      <p:sp>
        <p:nvSpPr>
          <p:cNvPr id="6" name="AutoShape 43"/>
          <p:cNvSpPr>
            <a:spLocks noChangeArrowheads="1"/>
          </p:cNvSpPr>
          <p:nvPr/>
        </p:nvSpPr>
        <p:spPr bwMode="gray">
          <a:xfrm>
            <a:off x="940363" y="2083409"/>
            <a:ext cx="7848600" cy="1284788"/>
          </a:xfrm>
          <a:prstGeom prst="roundRect">
            <a:avLst>
              <a:gd name="adj" fmla="val 50000"/>
            </a:avLst>
          </a:prstGeom>
          <a:ln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Обеспечение </a:t>
            </a:r>
            <a:r>
              <a:rPr lang="ru-RU" dirty="0">
                <a:solidFill>
                  <a:schemeClr val="tx1"/>
                </a:solidFill>
              </a:rPr>
              <a:t>глобальной конкурентоспособности российского </a:t>
            </a:r>
            <a:r>
              <a:rPr lang="ru-RU" dirty="0" smtClean="0">
                <a:solidFill>
                  <a:schemeClr val="tx1"/>
                </a:solidFill>
              </a:rPr>
              <a:t>образования</a:t>
            </a:r>
            <a:r>
              <a:rPr lang="ru-RU" dirty="0">
                <a:solidFill>
                  <a:schemeClr val="tx1"/>
                </a:solidFill>
              </a:rPr>
              <a:t>,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вхождение Российской Федерации в число </a:t>
            </a:r>
            <a:r>
              <a:rPr lang="ru-RU" sz="2800" b="1" dirty="0" smtClean="0">
                <a:solidFill>
                  <a:srgbClr val="FF0000"/>
                </a:solidFill>
              </a:rPr>
              <a:t>10</a:t>
            </a:r>
            <a:r>
              <a:rPr lang="ru-RU" dirty="0" smtClean="0">
                <a:solidFill>
                  <a:schemeClr val="tx1"/>
                </a:solidFill>
              </a:rPr>
              <a:t> ведущих стран мира по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качеству общего образования 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7" name="Group 85"/>
          <p:cNvGrpSpPr>
            <a:grpSpLocks/>
          </p:cNvGrpSpPr>
          <p:nvPr/>
        </p:nvGrpSpPr>
        <p:grpSpPr bwMode="auto">
          <a:xfrm>
            <a:off x="516305" y="2401326"/>
            <a:ext cx="346472" cy="473075"/>
            <a:chOff x="1414" y="3206"/>
            <a:chExt cx="291" cy="298"/>
          </a:xfrm>
        </p:grpSpPr>
        <p:grpSp>
          <p:nvGrpSpPr>
            <p:cNvPr id="8" name="Group 86"/>
            <p:cNvGrpSpPr>
              <a:grpSpLocks/>
            </p:cNvGrpSpPr>
            <p:nvPr/>
          </p:nvGrpSpPr>
          <p:grpSpPr bwMode="auto">
            <a:xfrm>
              <a:off x="1414" y="3206"/>
              <a:ext cx="266" cy="298"/>
              <a:chOff x="1415" y="1276"/>
              <a:chExt cx="266" cy="298"/>
            </a:xfrm>
          </p:grpSpPr>
          <p:pic>
            <p:nvPicPr>
              <p:cNvPr id="10" name="Picture 87" descr="Picture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4" y="1521"/>
                <a:ext cx="230" cy="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Oval 88"/>
              <p:cNvSpPr>
                <a:spLocks noChangeArrowheads="1"/>
              </p:cNvSpPr>
              <p:nvPr/>
            </p:nvSpPr>
            <p:spPr bwMode="gray">
              <a:xfrm flipH="1">
                <a:off x="1415" y="1276"/>
                <a:ext cx="266" cy="266"/>
              </a:xfrm>
              <a:prstGeom prst="ellipse">
                <a:avLst/>
              </a:prstGeom>
              <a:gradFill rotWithShape="0">
                <a:gsLst>
                  <a:gs pos="0">
                    <a:srgbClr val="4D98E3"/>
                  </a:gs>
                  <a:gs pos="100000">
                    <a:srgbClr val="4D98E3">
                      <a:gamma/>
                      <a:shade val="5725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" name="Oval 89"/>
              <p:cNvSpPr>
                <a:spLocks noChangeArrowheads="1"/>
              </p:cNvSpPr>
              <p:nvPr/>
            </p:nvSpPr>
            <p:spPr bwMode="gray">
              <a:xfrm flipH="1">
                <a:off x="1422" y="1282"/>
                <a:ext cx="254" cy="254"/>
              </a:xfrm>
              <a:prstGeom prst="ellipse">
                <a:avLst/>
              </a:prstGeom>
              <a:gradFill rotWithShape="0">
                <a:gsLst>
                  <a:gs pos="0">
                    <a:srgbClr val="4D98E3">
                      <a:gamma/>
                      <a:shade val="63529"/>
                      <a:invGamma/>
                    </a:srgbClr>
                  </a:gs>
                  <a:gs pos="100000">
                    <a:srgbClr val="4D98E3">
                      <a:alpha val="85001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3" name="Picture 90" descr="Picture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6" y="1278"/>
                <a:ext cx="174" cy="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 Box 91"/>
            <p:cNvSpPr txBox="1">
              <a:spLocks noChangeArrowheads="1"/>
            </p:cNvSpPr>
            <p:nvPr/>
          </p:nvSpPr>
          <p:spPr bwMode="gray">
            <a:xfrm>
              <a:off x="1452" y="3219"/>
              <a:ext cx="25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rgbClr val="FFFFFF"/>
                  </a:solidFill>
                </a:rPr>
                <a:t>1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85"/>
          <p:cNvGrpSpPr>
            <a:grpSpLocks/>
          </p:cNvGrpSpPr>
          <p:nvPr/>
        </p:nvGrpSpPr>
        <p:grpSpPr bwMode="auto">
          <a:xfrm>
            <a:off x="547349" y="3847491"/>
            <a:ext cx="342900" cy="473075"/>
            <a:chOff x="1414" y="3206"/>
            <a:chExt cx="288" cy="298"/>
          </a:xfrm>
        </p:grpSpPr>
        <p:grpSp>
          <p:nvGrpSpPr>
            <p:cNvPr id="15" name="Group 86"/>
            <p:cNvGrpSpPr>
              <a:grpSpLocks/>
            </p:cNvGrpSpPr>
            <p:nvPr/>
          </p:nvGrpSpPr>
          <p:grpSpPr bwMode="auto">
            <a:xfrm>
              <a:off x="1414" y="3206"/>
              <a:ext cx="266" cy="298"/>
              <a:chOff x="1415" y="1276"/>
              <a:chExt cx="266" cy="298"/>
            </a:xfrm>
          </p:grpSpPr>
          <p:pic>
            <p:nvPicPr>
              <p:cNvPr id="17" name="Picture 87" descr="Picture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4" y="1521"/>
                <a:ext cx="230" cy="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Oval 88"/>
              <p:cNvSpPr>
                <a:spLocks noChangeArrowheads="1"/>
              </p:cNvSpPr>
              <p:nvPr/>
            </p:nvSpPr>
            <p:spPr bwMode="gray">
              <a:xfrm flipH="1">
                <a:off x="1415" y="1276"/>
                <a:ext cx="266" cy="266"/>
              </a:xfrm>
              <a:prstGeom prst="ellipse">
                <a:avLst/>
              </a:prstGeom>
              <a:gradFill rotWithShape="0">
                <a:gsLst>
                  <a:gs pos="0">
                    <a:srgbClr val="4D98E3"/>
                  </a:gs>
                  <a:gs pos="100000">
                    <a:srgbClr val="4D98E3">
                      <a:gamma/>
                      <a:shade val="5725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" name="Oval 89"/>
              <p:cNvSpPr>
                <a:spLocks noChangeArrowheads="1"/>
              </p:cNvSpPr>
              <p:nvPr/>
            </p:nvSpPr>
            <p:spPr bwMode="gray">
              <a:xfrm flipH="1">
                <a:off x="1422" y="1282"/>
                <a:ext cx="254" cy="254"/>
              </a:xfrm>
              <a:prstGeom prst="ellipse">
                <a:avLst/>
              </a:prstGeom>
              <a:gradFill rotWithShape="0">
                <a:gsLst>
                  <a:gs pos="0">
                    <a:srgbClr val="4D98E3">
                      <a:gamma/>
                      <a:shade val="63529"/>
                      <a:invGamma/>
                    </a:srgbClr>
                  </a:gs>
                  <a:gs pos="100000">
                    <a:srgbClr val="4D98E3">
                      <a:alpha val="85001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0" name="Picture 90" descr="Picture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6" y="1278"/>
                <a:ext cx="174" cy="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Text Box 91"/>
            <p:cNvSpPr txBox="1">
              <a:spLocks noChangeArrowheads="1"/>
            </p:cNvSpPr>
            <p:nvPr/>
          </p:nvSpPr>
          <p:spPr bwMode="gray">
            <a:xfrm>
              <a:off x="1449" y="3217"/>
              <a:ext cx="25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FFFF"/>
                  </a:solidFill>
                </a:rPr>
                <a:t>2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1" name="AutoShape 43"/>
          <p:cNvSpPr>
            <a:spLocks noChangeArrowheads="1"/>
          </p:cNvSpPr>
          <p:nvPr/>
        </p:nvSpPr>
        <p:spPr bwMode="gray">
          <a:xfrm>
            <a:off x="946208" y="3481085"/>
            <a:ext cx="7842755" cy="128968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50000"/>
              </a:schemeClr>
            </a:solidFill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Воспитание </a:t>
            </a:r>
            <a:r>
              <a:rPr lang="ru-RU" dirty="0">
                <a:solidFill>
                  <a:schemeClr val="tx1"/>
                </a:solidFill>
              </a:rPr>
              <a:t>гармонично развитой и социально ответственной личности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на </a:t>
            </a:r>
            <a:r>
              <a:rPr lang="ru-RU" dirty="0">
                <a:solidFill>
                  <a:schemeClr val="tx1"/>
                </a:solidFill>
              </a:rPr>
              <a:t>основе </a:t>
            </a:r>
            <a:r>
              <a:rPr lang="ru-RU" dirty="0" smtClean="0">
                <a:solidFill>
                  <a:schemeClr val="tx1"/>
                </a:solidFill>
              </a:rPr>
              <a:t>духовно-нравственных </a:t>
            </a:r>
            <a:r>
              <a:rPr lang="ru-RU" dirty="0">
                <a:solidFill>
                  <a:schemeClr val="tx1"/>
                </a:solidFill>
              </a:rPr>
              <a:t>ценностей народов Российской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Федерации, исторических и национально-культурных традиций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32761" y="1432795"/>
            <a:ext cx="413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65"/>
          <a:stretch/>
        </p:blipFill>
        <p:spPr>
          <a:xfrm>
            <a:off x="7162800" y="-1185"/>
            <a:ext cx="1896942" cy="188703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27000"/>
          </a:effectLst>
        </p:spPr>
      </p:pic>
      <p:sp>
        <p:nvSpPr>
          <p:cNvPr id="26" name="AutoShape 68"/>
          <p:cNvSpPr>
            <a:spLocks noChangeArrowheads="1"/>
          </p:cNvSpPr>
          <p:nvPr/>
        </p:nvSpPr>
        <p:spPr bwMode="gray">
          <a:xfrm>
            <a:off x="569971" y="6451467"/>
            <a:ext cx="8531255" cy="34074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defRPr/>
            </a:pPr>
            <a:endParaRPr kumimoji="1" lang="ru-RU" altLang="ko-KR" sz="3200" b="1" dirty="0" smtClean="0">
              <a:ea typeface="굴림" pitchFamily="34" charset="-127"/>
            </a:endParaRPr>
          </a:p>
          <a:p>
            <a:pPr latinLnBrk="1">
              <a:defRPr/>
            </a:pPr>
            <a:r>
              <a:rPr kumimoji="1" lang="ru-RU" altLang="ko-KR" sz="1600" dirty="0">
                <a:ea typeface="굴림" pitchFamily="34" charset="-127"/>
              </a:rPr>
              <a:t>*</a:t>
            </a:r>
            <a:r>
              <a:rPr kumimoji="1" lang="ru-RU" altLang="ko-KR" sz="1400" dirty="0">
                <a:ea typeface="굴림" pitchFamily="34" charset="-127"/>
              </a:rPr>
              <a:t>результат </a:t>
            </a:r>
            <a:r>
              <a:rPr kumimoji="1" lang="ru-RU" altLang="ko-KR" sz="1400" dirty="0" smtClean="0">
                <a:ea typeface="굴림" pitchFamily="34" charset="-127"/>
              </a:rPr>
              <a:t>РФ в </a:t>
            </a:r>
            <a:r>
              <a:rPr kumimoji="1" lang="ru-RU" altLang="ko-KR" sz="1400" dirty="0">
                <a:ea typeface="굴림" pitchFamily="34" charset="-127"/>
              </a:rPr>
              <a:t>международном исследовании </a:t>
            </a:r>
            <a:r>
              <a:rPr kumimoji="1" lang="ru-RU" altLang="ko-KR" sz="1400" b="1" dirty="0" smtClean="0">
                <a:ea typeface="굴림" pitchFamily="34" charset="-127"/>
              </a:rPr>
              <a:t>PISA</a:t>
            </a:r>
            <a:r>
              <a:rPr kumimoji="1" lang="ru-RU" altLang="ko-KR" sz="1400" dirty="0" smtClean="0">
                <a:ea typeface="굴림" pitchFamily="34" charset="-127"/>
              </a:rPr>
              <a:t> </a:t>
            </a:r>
            <a:r>
              <a:rPr kumimoji="1" lang="ru-RU" altLang="ko-KR" sz="1400" dirty="0">
                <a:ea typeface="굴림" pitchFamily="34" charset="-127"/>
              </a:rPr>
              <a:t>(математическая, читательская </a:t>
            </a:r>
            <a:r>
              <a:rPr kumimoji="1" lang="ru-RU" altLang="ko-KR" sz="1400" dirty="0" smtClean="0">
                <a:ea typeface="굴림" pitchFamily="34" charset="-127"/>
              </a:rPr>
              <a:t>и </a:t>
            </a:r>
            <a:r>
              <a:rPr kumimoji="1" lang="ru-RU" altLang="ko-KR" sz="1400" dirty="0">
                <a:ea typeface="굴림" pitchFamily="34" charset="-127"/>
              </a:rPr>
              <a:t>естественнонаучная </a:t>
            </a:r>
            <a:endParaRPr kumimoji="1" lang="ru-RU" altLang="ko-KR" sz="1400" dirty="0" smtClean="0">
              <a:ea typeface="굴림" pitchFamily="34" charset="-127"/>
            </a:endParaRPr>
          </a:p>
          <a:p>
            <a:pPr latinLnBrk="1">
              <a:defRPr/>
            </a:pPr>
            <a:r>
              <a:rPr kumimoji="1" lang="ru-RU" altLang="ko-KR" sz="1400" dirty="0">
                <a:ea typeface="굴림" pitchFamily="34" charset="-127"/>
              </a:rPr>
              <a:t> </a:t>
            </a:r>
            <a:r>
              <a:rPr kumimoji="1" lang="ru-RU" altLang="ko-KR" sz="1400" dirty="0" smtClean="0">
                <a:ea typeface="굴림" pitchFamily="34" charset="-127"/>
              </a:rPr>
              <a:t>  грамотность), 2016 год </a:t>
            </a:r>
          </a:p>
          <a:p>
            <a:pPr latinLnBrk="1">
              <a:defRPr/>
            </a:pPr>
            <a:endParaRPr kumimoji="1" lang="en-US" altLang="ko-KR" sz="3200" b="1" dirty="0">
              <a:ea typeface="굴림" pitchFamily="34" charset="-127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053902" y="4812538"/>
            <a:ext cx="3976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ru-RU" altLang="ko-KR" sz="2000" b="1" dirty="0">
                <a:ea typeface="굴림" pitchFamily="34" charset="-127"/>
              </a:rPr>
              <a:t>*</a:t>
            </a:r>
            <a:endParaRPr lang="ru-RU" sz="2000" dirty="0"/>
          </a:p>
        </p:txBody>
      </p:sp>
      <p:sp>
        <p:nvSpPr>
          <p:cNvPr id="22" name="Овал 21"/>
          <p:cNvSpPr/>
          <p:nvPr/>
        </p:nvSpPr>
        <p:spPr>
          <a:xfrm>
            <a:off x="6096000" y="5403690"/>
            <a:ext cx="990600" cy="6923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34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6200" y="3048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Целевые задачи к реализации </a:t>
            </a:r>
            <a:r>
              <a:rPr lang="ru-RU" sz="2800" dirty="0" smtClean="0">
                <a:solidFill>
                  <a:srgbClr val="FF0000"/>
                </a:solidFill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Тамбовской области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/>
              <a:t>проекта «Успех каждого ребенка»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4" name="Прямоугольник с одним вырезанным углом 3"/>
          <p:cNvSpPr/>
          <p:nvPr/>
        </p:nvSpPr>
        <p:spPr>
          <a:xfrm>
            <a:off x="152400" y="1372016"/>
            <a:ext cx="2286000" cy="2286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2021 год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300" y="1646319"/>
            <a:ext cx="876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i="1" dirty="0"/>
              <a:t>Внедрена </a:t>
            </a:r>
            <a:r>
              <a:rPr lang="ru-RU" sz="1600" i="1" dirty="0">
                <a:solidFill>
                  <a:srgbClr val="FF0000"/>
                </a:solidFill>
              </a:rPr>
              <a:t>методология сопровождения, наставничества и шефства </a:t>
            </a:r>
            <a:r>
              <a:rPr lang="ru-RU" sz="1600" i="1" dirty="0"/>
              <a:t>для обучающихся организаций, осуществляющих образовательную деятельность по дополнительным общеобразовательным программам, в том числе с применением лучших практик обмена опытом между </a:t>
            </a:r>
            <a:r>
              <a:rPr lang="ru-RU" sz="1600" i="1" dirty="0" smtClean="0"/>
              <a:t>обучающимися.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/>
              <a:t>Внедрена </a:t>
            </a:r>
            <a:r>
              <a:rPr lang="ru-RU" sz="1600" i="1" u="sng" dirty="0"/>
              <a:t>целевая модель функционирования коллегиальных органов управления организацией</a:t>
            </a:r>
            <a:r>
              <a:rPr lang="ru-RU" sz="1600" dirty="0"/>
              <a:t>, осуществляющей образовательную деятельность по дополнительным общеобразовательным программам, на принципах </a:t>
            </a:r>
            <a:r>
              <a:rPr lang="ru-RU" sz="1600" dirty="0">
                <a:solidFill>
                  <a:srgbClr val="FF0000"/>
                </a:solidFill>
              </a:rPr>
              <a:t>вовлечения общественно-деловых объединений</a:t>
            </a:r>
            <a:r>
              <a:rPr lang="ru-RU" sz="1600" dirty="0"/>
              <a:t>, в целях участия представителей работодателей в принятии решений по вопросам управления образовательной организацией, в том числе обновления образовательных программ</a:t>
            </a:r>
            <a:endParaRPr lang="ru-RU" sz="16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dirty="0"/>
          </a:p>
        </p:txBody>
      </p:sp>
      <p:sp>
        <p:nvSpPr>
          <p:cNvPr id="7" name="Прямоугольник с одним вырезанным углом 6"/>
          <p:cNvSpPr/>
          <p:nvPr/>
        </p:nvSpPr>
        <p:spPr>
          <a:xfrm>
            <a:off x="1482969" y="4352300"/>
            <a:ext cx="2286000" cy="2286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2023 год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99181" y="4940533"/>
            <a:ext cx="71400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/>
              <a:t>С охватом не менее </a:t>
            </a:r>
            <a:r>
              <a:rPr lang="ru-RU" sz="1600" dirty="0" smtClean="0">
                <a:solidFill>
                  <a:srgbClr val="FF0000"/>
                </a:solidFill>
              </a:rPr>
              <a:t>400 детей в год </a:t>
            </a:r>
            <a:r>
              <a:rPr lang="ru-RU" sz="1600" dirty="0" smtClean="0"/>
              <a:t>функционирует Центр, реализующий </a:t>
            </a:r>
            <a:r>
              <a:rPr lang="ru-RU" sz="1600" dirty="0"/>
              <a:t>дополнительные </a:t>
            </a:r>
            <a:r>
              <a:rPr lang="ru-RU" sz="1600" dirty="0" smtClean="0"/>
              <a:t>общеобразовательные </a:t>
            </a:r>
            <a:r>
              <a:rPr lang="ru-RU" sz="1600" dirty="0"/>
              <a:t>программы, </a:t>
            </a:r>
            <a:r>
              <a:rPr lang="ru-RU" sz="1600" dirty="0" smtClean="0"/>
              <a:t>на базе ВУЗов региона, в </a:t>
            </a:r>
            <a:r>
              <a:rPr lang="ru-RU" sz="1600" dirty="0" err="1" smtClean="0"/>
              <a:t>т.ч</a:t>
            </a:r>
            <a:r>
              <a:rPr lang="ru-RU" sz="1600" dirty="0" smtClean="0"/>
              <a:t>. обеспечивающих </a:t>
            </a:r>
            <a:r>
              <a:rPr lang="ru-RU" sz="1600" dirty="0"/>
              <a:t>деятельность центров компетенций Национальной технологической </a:t>
            </a:r>
            <a:r>
              <a:rPr lang="ru-RU" sz="1600" dirty="0" smtClean="0"/>
              <a:t>инициативы</a:t>
            </a:r>
            <a:r>
              <a:rPr lang="ru-RU" sz="1600" dirty="0"/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44419">
            <a:off x="-307616" y="4815618"/>
            <a:ext cx="1676873" cy="1327049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28600" y="990600"/>
            <a:ext cx="8610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803805" y="4563315"/>
            <a:ext cx="518160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69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2" y="-17585"/>
            <a:ext cx="9208712" cy="6875585"/>
          </a:xfrm>
        </p:spPr>
      </p:pic>
    </p:spTree>
    <p:extLst>
      <p:ext uri="{BB962C8B-B14F-4D97-AF65-F5344CB8AC3E}">
        <p14:creationId xmlns:p14="http://schemas.microsoft.com/office/powerpoint/2010/main" val="293870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8145" y="2737246"/>
            <a:ext cx="5530784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Helvetica" pitchFamily="2" charset="0"/>
              </a:rPr>
              <a:t>создание к 2024 году </a:t>
            </a:r>
            <a:br>
              <a:rPr lang="ru-RU" sz="2400" dirty="0">
                <a:latin typeface="Helvetica" pitchFamily="2" charset="0"/>
              </a:rPr>
            </a:br>
            <a:r>
              <a:rPr lang="ru-RU" sz="2400" dirty="0">
                <a:latin typeface="Helvetica" pitchFamily="2" charset="0"/>
              </a:rPr>
              <a:t>современной и безопасной цифровой образовательной </a:t>
            </a:r>
            <a:br>
              <a:rPr lang="ru-RU" sz="2400" dirty="0">
                <a:latin typeface="Helvetica" pitchFamily="2" charset="0"/>
              </a:rPr>
            </a:br>
            <a:r>
              <a:rPr lang="ru-RU" sz="2400" dirty="0">
                <a:latin typeface="Helvetica" pitchFamily="2" charset="0"/>
              </a:rPr>
              <a:t>среды, обеспечивающей </a:t>
            </a:r>
            <a:br>
              <a:rPr lang="ru-RU" sz="2400" dirty="0">
                <a:latin typeface="Helvetica" pitchFamily="2" charset="0"/>
              </a:rPr>
            </a:br>
            <a:r>
              <a:rPr lang="ru-RU" sz="2400" dirty="0">
                <a:latin typeface="Helvetica" pitchFamily="2" charset="0"/>
              </a:rPr>
              <a:t>высокое качество и доступность </a:t>
            </a:r>
            <a:br>
              <a:rPr lang="ru-RU" sz="2400" dirty="0">
                <a:latin typeface="Helvetica" pitchFamily="2" charset="0"/>
              </a:rPr>
            </a:br>
            <a:r>
              <a:rPr lang="ru-RU" sz="2400" dirty="0">
                <a:latin typeface="Helvetica" pitchFamily="2" charset="0"/>
              </a:rPr>
              <a:t>образования всех видов и уровней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9C4219E-A261-5145-B41B-FBF2BE9253C4}"/>
              </a:ext>
            </a:extLst>
          </p:cNvPr>
          <p:cNvGrpSpPr/>
          <p:nvPr/>
        </p:nvGrpSpPr>
        <p:grpSpPr>
          <a:xfrm>
            <a:off x="346465" y="787766"/>
            <a:ext cx="8451064" cy="994172"/>
            <a:chOff x="461953" y="-92646"/>
            <a:chExt cx="11268085" cy="1325563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27F83AC6-C10E-5441-934B-DB14496C193C}"/>
                </a:ext>
              </a:extLst>
            </p:cNvPr>
            <p:cNvSpPr txBox="1">
              <a:spLocks/>
            </p:cNvSpPr>
            <p:nvPr/>
          </p:nvSpPr>
          <p:spPr>
            <a:xfrm>
              <a:off x="461953" y="-92646"/>
              <a:ext cx="10515600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000" dirty="0">
                  <a:latin typeface="+mn-lt"/>
                  <a:cs typeface="Arial" panose="020B0604020202020204" pitchFamily="34" charset="0"/>
                </a:rPr>
                <a:t>«</a:t>
              </a:r>
              <a:r>
                <a:rPr lang="ru-RU" sz="3000" b="1" dirty="0">
                  <a:solidFill>
                    <a:srgbClr val="104088"/>
                  </a:solidFill>
                  <a:latin typeface="+mn-lt"/>
                  <a:cs typeface="Arial" panose="020B0604020202020204" pitchFamily="34" charset="0"/>
                </a:rPr>
                <a:t>ЦИФРОВАЯ</a:t>
              </a:r>
              <a:r>
                <a:rPr lang="ru-RU" sz="3000" dirty="0">
                  <a:latin typeface="+mn-lt"/>
                  <a:cs typeface="Arial" panose="020B0604020202020204" pitchFamily="34" charset="0"/>
                </a:rPr>
                <a:t> ШКОЛА» </a:t>
              </a:r>
              <a:endParaRPr lang="ru-RU" sz="3000" b="1" dirty="0">
                <a:solidFill>
                  <a:srgbClr val="104088"/>
                </a:solidFill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79D639EE-F119-5B4F-BAA1-DA9E2BD206D8}"/>
                </a:ext>
              </a:extLst>
            </p:cNvPr>
            <p:cNvCxnSpPr>
              <a:cxnSpLocks/>
            </p:cNvCxnSpPr>
            <p:nvPr/>
          </p:nvCxnSpPr>
          <p:spPr>
            <a:xfrm>
              <a:off x="570646" y="885436"/>
              <a:ext cx="11159392" cy="0"/>
            </a:xfrm>
            <a:prstGeom prst="line">
              <a:avLst/>
            </a:prstGeom>
            <a:ln>
              <a:solidFill>
                <a:srgbClr val="144EA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CF3D90-664B-8148-BED9-F23F99EFB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9" y="2515500"/>
            <a:ext cx="3573625" cy="357362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3D69F9F-496A-8940-B64E-2F28DB4CF404}"/>
              </a:ext>
            </a:extLst>
          </p:cNvPr>
          <p:cNvSpPr/>
          <p:nvPr/>
        </p:nvSpPr>
        <p:spPr>
          <a:xfrm>
            <a:off x="427984" y="2037491"/>
            <a:ext cx="8716016" cy="300082"/>
          </a:xfrm>
          <a:prstGeom prst="rect">
            <a:avLst/>
          </a:prstGeom>
          <a:solidFill>
            <a:srgbClr val="104088"/>
          </a:solidFill>
        </p:spPr>
        <p:txBody>
          <a:bodyPr wrap="square">
            <a:spAutoFit/>
          </a:bodyPr>
          <a:lstStyle/>
          <a:p>
            <a:r>
              <a:rPr lang="ru-RU" sz="1350" b="1" spc="225" dirty="0">
                <a:solidFill>
                  <a:schemeClr val="bg1"/>
                </a:solidFill>
                <a:latin typeface="Helvetica" pitchFamily="2" charset="0"/>
              </a:rPr>
              <a:t>ЗАДАЧА УКАЗА ПРЕЗИДЕНТА РФ ОТ 07.05.2018 №204:</a:t>
            </a:r>
          </a:p>
        </p:txBody>
      </p:sp>
    </p:spTree>
    <p:extLst>
      <p:ext uri="{BB962C8B-B14F-4D97-AF65-F5344CB8AC3E}">
        <p14:creationId xmlns:p14="http://schemas.microsoft.com/office/powerpoint/2010/main" val="4301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7417" y="850249"/>
            <a:ext cx="8822237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 u="sng">
                <a:solidFill>
                  <a:srgbClr val="02489D"/>
                </a:solidFill>
              </a:defRPr>
            </a:lvl1pPr>
          </a:lstStyle>
          <a:p>
            <a:pPr algn="just"/>
            <a:r>
              <a:rPr lang="ru-RU" sz="1600" dirty="0"/>
              <a:t>ЗАДАЧА:</a:t>
            </a:r>
            <a:r>
              <a:rPr lang="ru-RU" sz="1600" u="none" dirty="0"/>
              <a:t> Внедрение национальной системы профессионального роста педагогических работников</a:t>
            </a:r>
          </a:p>
        </p:txBody>
      </p:sp>
      <p:sp>
        <p:nvSpPr>
          <p:cNvPr id="12" name="object 12"/>
          <p:cNvSpPr/>
          <p:nvPr/>
        </p:nvSpPr>
        <p:spPr>
          <a:xfrm>
            <a:off x="1281934" y="1576353"/>
            <a:ext cx="2604266" cy="101975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3" name="TextBox 12"/>
          <p:cNvSpPr txBox="1"/>
          <p:nvPr/>
        </p:nvSpPr>
        <p:spPr>
          <a:xfrm>
            <a:off x="1281933" y="1534235"/>
            <a:ext cx="2683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Центры </a:t>
            </a:r>
            <a:r>
              <a:rPr lang="ru-RU" sz="1600" dirty="0" err="1" smtClean="0"/>
              <a:t>профмастерства</a:t>
            </a:r>
            <a:r>
              <a:rPr lang="ru-RU" sz="1600" dirty="0" smtClean="0"/>
              <a:t> </a:t>
            </a:r>
            <a:endParaRPr lang="ru-RU" sz="1600" dirty="0"/>
          </a:p>
          <a:p>
            <a:pPr algn="ctr"/>
            <a:r>
              <a:rPr lang="ru-RU" sz="1600" dirty="0"/>
              <a:t>(непрерывного </a:t>
            </a:r>
            <a:r>
              <a:rPr lang="ru-RU" sz="1600" dirty="0" smtClean="0"/>
              <a:t>профессионального</a:t>
            </a:r>
            <a:endParaRPr lang="ru-RU" sz="1600" dirty="0"/>
          </a:p>
          <a:p>
            <a:pPr algn="ctr"/>
            <a:r>
              <a:rPr lang="ru-RU" sz="1600" dirty="0"/>
              <a:t>развития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090481" y="2431669"/>
            <a:ext cx="2017998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3 объекта,</a:t>
            </a:r>
          </a:p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50% педагогических</a:t>
            </a:r>
          </a:p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работников</a:t>
            </a:r>
          </a:p>
        </p:txBody>
      </p:sp>
      <p:pic>
        <p:nvPicPr>
          <p:cNvPr id="15" name="Рисунок 14" descr="robototehnik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811" y="1401391"/>
            <a:ext cx="618548" cy="555910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16" name="object 12"/>
          <p:cNvSpPr/>
          <p:nvPr/>
        </p:nvSpPr>
        <p:spPr>
          <a:xfrm>
            <a:off x="5792601" y="3893048"/>
            <a:ext cx="2589399" cy="121396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" name="TextBox 16"/>
          <p:cNvSpPr txBox="1"/>
          <p:nvPr/>
        </p:nvSpPr>
        <p:spPr>
          <a:xfrm>
            <a:off x="5756809" y="3979812"/>
            <a:ext cx="2729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Обновление системы </a:t>
            </a:r>
          </a:p>
          <a:p>
            <a:pPr algn="ctr"/>
            <a:r>
              <a:rPr lang="ru-RU" sz="1600" dirty="0"/>
              <a:t>подготовки, переподготовки </a:t>
            </a:r>
          </a:p>
          <a:p>
            <a:pPr algn="ctr"/>
            <a:r>
              <a:rPr lang="ru-RU" sz="1600" dirty="0"/>
              <a:t>и повышения квалификации</a:t>
            </a:r>
          </a:p>
          <a:p>
            <a:pPr algn="ctr"/>
            <a:r>
              <a:rPr lang="ru-RU" sz="1600" dirty="0"/>
              <a:t>педагогических кадров</a:t>
            </a:r>
          </a:p>
        </p:txBody>
      </p:sp>
      <p:sp>
        <p:nvSpPr>
          <p:cNvPr id="25" name="object 12"/>
          <p:cNvSpPr/>
          <p:nvPr/>
        </p:nvSpPr>
        <p:spPr>
          <a:xfrm>
            <a:off x="2440990" y="4679778"/>
            <a:ext cx="2077912" cy="111022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2" name="TextBox 21"/>
          <p:cNvSpPr txBox="1"/>
          <p:nvPr/>
        </p:nvSpPr>
        <p:spPr>
          <a:xfrm>
            <a:off x="2555815" y="4712780"/>
            <a:ext cx="1625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Введение новых должностей</a:t>
            </a:r>
          </a:p>
          <a:p>
            <a:pPr algn="ctr"/>
            <a:r>
              <a:rPr lang="ru-RU" sz="1600" dirty="0"/>
              <a:t>педагогических работников</a:t>
            </a:r>
          </a:p>
        </p:txBody>
      </p:sp>
      <p:sp>
        <p:nvSpPr>
          <p:cNvPr id="21" name="object 12"/>
          <p:cNvSpPr/>
          <p:nvPr/>
        </p:nvSpPr>
        <p:spPr>
          <a:xfrm>
            <a:off x="5323178" y="1745840"/>
            <a:ext cx="2355468" cy="9152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8" name="TextBox 27"/>
          <p:cNvSpPr txBox="1"/>
          <p:nvPr/>
        </p:nvSpPr>
        <p:spPr>
          <a:xfrm>
            <a:off x="5323178" y="1798339"/>
            <a:ext cx="235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Система сопровождения и поддержки учителей </a:t>
            </a:r>
          </a:p>
          <a:p>
            <a:pPr algn="ctr"/>
            <a:r>
              <a:rPr lang="ru-RU" sz="1600" dirty="0"/>
              <a:t>до 35 лет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58568" y="2591758"/>
            <a:ext cx="2360688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Не менее 70% педагогов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54360" y="5716676"/>
            <a:ext cx="1719174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ведущий учитель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00731" y="5254161"/>
            <a:ext cx="1682964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старший учитель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7417" y="6160219"/>
            <a:ext cx="8567512" cy="6001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 u="sng">
                <a:solidFill>
                  <a:srgbClr val="02489D"/>
                </a:solidFill>
              </a:defRPr>
            </a:lvl1pPr>
          </a:lstStyle>
          <a:p>
            <a:r>
              <a:rPr lang="ru-RU" sz="1650" u="none" dirty="0"/>
              <a:t>РЕЗУЛЬТАТ: Высококвалифицированные педагогические кадры, отвечающие новым вызовам современной системы образования</a:t>
            </a:r>
          </a:p>
        </p:txBody>
      </p:sp>
      <p:sp>
        <p:nvSpPr>
          <p:cNvPr id="30" name="AutoShape 338">
            <a:extLst>
              <a:ext uri="{FF2B5EF4-FFF2-40B4-BE49-F238E27FC236}">
                <a16:creationId xmlns:a16="http://schemas.microsoft.com/office/drawing/2014/main" id="{E041F98B-FD06-4F9E-A401-8EE9840D2604}"/>
              </a:ext>
            </a:extLst>
          </p:cNvPr>
          <p:cNvSpPr>
            <a:spLocks noChangeArrowheads="1"/>
          </p:cNvSpPr>
          <p:nvPr/>
        </p:nvSpPr>
        <p:spPr bwMode="auto">
          <a:xfrm rot="2490930">
            <a:off x="3065607" y="2156683"/>
            <a:ext cx="2671833" cy="2583924"/>
          </a:xfrm>
          <a:custGeom>
            <a:avLst/>
            <a:gdLst>
              <a:gd name="G0" fmla="+- 0 0 0"/>
              <a:gd name="G1" fmla="+- 5354331 0 0"/>
              <a:gd name="G2" fmla="+- 0 0 5354331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5354331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5354331"/>
              <a:gd name="G36" fmla="sin G34 5354331"/>
              <a:gd name="G37" fmla="+/ 5354331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630 w 21600"/>
              <a:gd name="T5" fmla="*/ 3735 h 21600"/>
              <a:gd name="T6" fmla="*/ 11969 w 21600"/>
              <a:gd name="T7" fmla="*/ 18815 h 21600"/>
              <a:gd name="T8" fmla="*/ 6715 w 21600"/>
              <a:gd name="T9" fmla="*/ 7267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cubicBezTo>
                  <a:pt x="5400" y="13782"/>
                  <a:pt x="7817" y="16200"/>
                  <a:pt x="10800" y="16200"/>
                </a:cubicBezTo>
                <a:cubicBezTo>
                  <a:pt x="11060" y="16200"/>
                  <a:pt x="11321" y="16181"/>
                  <a:pt x="11579" y="16143"/>
                </a:cubicBezTo>
                <a:lnTo>
                  <a:pt x="12358" y="21486"/>
                </a:lnTo>
                <a:cubicBezTo>
                  <a:pt x="11842" y="21562"/>
                  <a:pt x="11321" y="21599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8A6D3">
              <a:alpha val="14118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ru-RU" sz="1600" kern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1" name="Рисунок 30" descr="3-cartoon-female-teachers-vect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9497" y="4469656"/>
            <a:ext cx="874570" cy="615286"/>
          </a:xfrm>
          <a:prstGeom prst="roundRect">
            <a:avLst/>
          </a:prstGeom>
        </p:spPr>
      </p:pic>
      <p:pic>
        <p:nvPicPr>
          <p:cNvPr id="32" name="Рисунок 31" descr="Без названия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0451" y="1427411"/>
            <a:ext cx="605252" cy="605252"/>
          </a:xfrm>
          <a:prstGeom prst="roundRect">
            <a:avLst/>
          </a:prstGeom>
        </p:spPr>
      </p:pic>
      <p:pic>
        <p:nvPicPr>
          <p:cNvPr id="35" name="Рисунок 34" descr="kur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523" y="3469490"/>
            <a:ext cx="663486" cy="631639"/>
          </a:xfrm>
          <a:prstGeom prst="rect">
            <a:avLst/>
          </a:prstGeom>
        </p:spPr>
      </p:pic>
      <p:sp>
        <p:nvSpPr>
          <p:cNvPr id="33" name="Заголовок 57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3976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Проект «Учитель будущего»</a:t>
            </a:r>
            <a:endParaRPr lang="ru-RU" sz="3200" dirty="0"/>
          </a:p>
        </p:txBody>
      </p:sp>
      <p:sp>
        <p:nvSpPr>
          <p:cNvPr id="34" name="object 12"/>
          <p:cNvSpPr/>
          <p:nvPr/>
        </p:nvSpPr>
        <p:spPr>
          <a:xfrm>
            <a:off x="382326" y="3254722"/>
            <a:ext cx="2604266" cy="101975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6" name="TextBox 35"/>
          <p:cNvSpPr txBox="1"/>
          <p:nvPr/>
        </p:nvSpPr>
        <p:spPr>
          <a:xfrm>
            <a:off x="374480" y="3254722"/>
            <a:ext cx="2683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Центры оценки профессионального мастерства и квалификаций педагогов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79763" y="4063008"/>
            <a:ext cx="1486230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10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%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203255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8145" y="2737246"/>
            <a:ext cx="5530784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700" dirty="0">
                <a:latin typeface="Helvetica" pitchFamily="2" charset="0"/>
              </a:rPr>
              <a:t>внедрение национальной </a:t>
            </a:r>
            <a:br>
              <a:rPr lang="ru-RU" sz="2700" dirty="0">
                <a:latin typeface="Helvetica" pitchFamily="2" charset="0"/>
              </a:rPr>
            </a:br>
            <a:r>
              <a:rPr lang="ru-RU" sz="2700" dirty="0">
                <a:latin typeface="Helvetica" pitchFamily="2" charset="0"/>
              </a:rPr>
              <a:t>системы профессионального </a:t>
            </a:r>
            <a:br>
              <a:rPr lang="ru-RU" sz="2700" dirty="0">
                <a:latin typeface="Helvetica" pitchFamily="2" charset="0"/>
              </a:rPr>
            </a:br>
            <a:r>
              <a:rPr lang="ru-RU" sz="2700" dirty="0">
                <a:latin typeface="Helvetica" pitchFamily="2" charset="0"/>
              </a:rPr>
              <a:t>роста педагогических работников, охватывающей </a:t>
            </a:r>
            <a:br>
              <a:rPr lang="ru-RU" sz="2700" dirty="0">
                <a:latin typeface="Helvetica" pitchFamily="2" charset="0"/>
              </a:rPr>
            </a:br>
            <a:r>
              <a:rPr lang="ru-RU" sz="2700" dirty="0">
                <a:latin typeface="Helvetica" pitchFamily="2" charset="0"/>
              </a:rPr>
              <a:t>не менее 50% учителей общеобразовательных организаций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9C4219E-A261-5145-B41B-FBF2BE9253C4}"/>
              </a:ext>
            </a:extLst>
          </p:cNvPr>
          <p:cNvGrpSpPr/>
          <p:nvPr/>
        </p:nvGrpSpPr>
        <p:grpSpPr>
          <a:xfrm>
            <a:off x="346465" y="787766"/>
            <a:ext cx="8451064" cy="994172"/>
            <a:chOff x="461953" y="-92646"/>
            <a:chExt cx="11268085" cy="1325563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27F83AC6-C10E-5441-934B-DB14496C193C}"/>
                </a:ext>
              </a:extLst>
            </p:cNvPr>
            <p:cNvSpPr txBox="1">
              <a:spLocks/>
            </p:cNvSpPr>
            <p:nvPr/>
          </p:nvSpPr>
          <p:spPr>
            <a:xfrm>
              <a:off x="461953" y="-92646"/>
              <a:ext cx="10515600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000" dirty="0">
                  <a:latin typeface="+mn-lt"/>
                  <a:cs typeface="Arial" panose="020B0604020202020204" pitchFamily="34" charset="0"/>
                </a:rPr>
                <a:t>УЧИТЕЛЬ </a:t>
              </a:r>
              <a:r>
                <a:rPr lang="ru-RU" sz="3000" b="1" dirty="0">
                  <a:solidFill>
                    <a:srgbClr val="104088"/>
                  </a:solidFill>
                  <a:latin typeface="+mn-lt"/>
                  <a:cs typeface="Arial" panose="020B0604020202020204" pitchFamily="34" charset="0"/>
                </a:rPr>
                <a:t>БУДУЩЕГО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79D639EE-F119-5B4F-BAA1-DA9E2BD206D8}"/>
                </a:ext>
              </a:extLst>
            </p:cNvPr>
            <p:cNvCxnSpPr>
              <a:cxnSpLocks/>
            </p:cNvCxnSpPr>
            <p:nvPr/>
          </p:nvCxnSpPr>
          <p:spPr>
            <a:xfrm>
              <a:off x="570646" y="885436"/>
              <a:ext cx="11159392" cy="0"/>
            </a:xfrm>
            <a:prstGeom prst="line">
              <a:avLst/>
            </a:prstGeom>
            <a:ln>
              <a:solidFill>
                <a:srgbClr val="144EA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CF3D90-664B-8148-BED9-F23F99EFB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9" y="2515500"/>
            <a:ext cx="3573625" cy="357362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3D69F9F-496A-8940-B64E-2F28DB4CF404}"/>
              </a:ext>
            </a:extLst>
          </p:cNvPr>
          <p:cNvSpPr/>
          <p:nvPr/>
        </p:nvSpPr>
        <p:spPr>
          <a:xfrm>
            <a:off x="427984" y="2037491"/>
            <a:ext cx="8716016" cy="300082"/>
          </a:xfrm>
          <a:prstGeom prst="rect">
            <a:avLst/>
          </a:prstGeom>
          <a:solidFill>
            <a:srgbClr val="104088"/>
          </a:solidFill>
        </p:spPr>
        <p:txBody>
          <a:bodyPr wrap="square">
            <a:spAutoFit/>
          </a:bodyPr>
          <a:lstStyle/>
          <a:p>
            <a:r>
              <a:rPr lang="ru-RU" sz="1350" b="1" spc="225" dirty="0">
                <a:solidFill>
                  <a:schemeClr val="bg1"/>
                </a:solidFill>
                <a:latin typeface="Helvetica" pitchFamily="2" charset="0"/>
              </a:rPr>
              <a:t>ЗАДАЧА УКАЗА ПРЕЗИДЕНТА РФ ОТ 07.05.2018 №204:</a:t>
            </a:r>
          </a:p>
        </p:txBody>
      </p:sp>
    </p:spTree>
    <p:extLst>
      <p:ext uri="{BB962C8B-B14F-4D97-AF65-F5344CB8AC3E}">
        <p14:creationId xmlns:p14="http://schemas.microsoft.com/office/powerpoint/2010/main" val="33919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8145" y="2737246"/>
            <a:ext cx="5530784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latin typeface="Helvetica" pitchFamily="2" charset="0"/>
              </a:rPr>
              <a:t>Формирование системы непрерывного обновления работающими гражданами своих профессиональных знаний и приобретения ими новых профессиональных навыков, включая овладение компетенциями в области цифровой экономики всеми желающими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9C4219E-A261-5145-B41B-FBF2BE9253C4}"/>
              </a:ext>
            </a:extLst>
          </p:cNvPr>
          <p:cNvGrpSpPr/>
          <p:nvPr/>
        </p:nvGrpSpPr>
        <p:grpSpPr>
          <a:xfrm>
            <a:off x="346465" y="787766"/>
            <a:ext cx="8451064" cy="994172"/>
            <a:chOff x="461953" y="-92646"/>
            <a:chExt cx="11268085" cy="1325563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27F83AC6-C10E-5441-934B-DB14496C193C}"/>
                </a:ext>
              </a:extLst>
            </p:cNvPr>
            <p:cNvSpPr txBox="1">
              <a:spLocks/>
            </p:cNvSpPr>
            <p:nvPr/>
          </p:nvSpPr>
          <p:spPr>
            <a:xfrm>
              <a:off x="461953" y="-92646"/>
              <a:ext cx="10515600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000" dirty="0">
                  <a:latin typeface="+mn-lt"/>
                  <a:cs typeface="Arial" panose="020B0604020202020204" pitchFamily="34" charset="0"/>
                </a:rPr>
                <a:t>НОВЫЕ ВОЗМОЖНОСТИ </a:t>
              </a:r>
              <a:r>
                <a:rPr lang="ru-RU" sz="3000" b="1" dirty="0">
                  <a:solidFill>
                    <a:srgbClr val="104088"/>
                  </a:solidFill>
                  <a:latin typeface="+mn-lt"/>
                  <a:cs typeface="Arial" panose="020B0604020202020204" pitchFamily="34" charset="0"/>
                </a:rPr>
                <a:t>ДЛЯ КАЖДОГО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79D639EE-F119-5B4F-BAA1-DA9E2BD206D8}"/>
                </a:ext>
              </a:extLst>
            </p:cNvPr>
            <p:cNvCxnSpPr>
              <a:cxnSpLocks/>
            </p:cNvCxnSpPr>
            <p:nvPr/>
          </p:nvCxnSpPr>
          <p:spPr>
            <a:xfrm>
              <a:off x="570646" y="885436"/>
              <a:ext cx="11159392" cy="0"/>
            </a:xfrm>
            <a:prstGeom prst="line">
              <a:avLst/>
            </a:prstGeom>
            <a:ln>
              <a:solidFill>
                <a:srgbClr val="144EA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CF3D90-664B-8148-BED9-F23F99EFB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00" y="2743200"/>
            <a:ext cx="3345924" cy="334592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3D69F9F-496A-8940-B64E-2F28DB4CF404}"/>
              </a:ext>
            </a:extLst>
          </p:cNvPr>
          <p:cNvSpPr/>
          <p:nvPr/>
        </p:nvSpPr>
        <p:spPr>
          <a:xfrm>
            <a:off x="427984" y="2037491"/>
            <a:ext cx="8716016" cy="300082"/>
          </a:xfrm>
          <a:prstGeom prst="rect">
            <a:avLst/>
          </a:prstGeom>
          <a:solidFill>
            <a:srgbClr val="104088"/>
          </a:solidFill>
        </p:spPr>
        <p:txBody>
          <a:bodyPr wrap="square">
            <a:spAutoFit/>
          </a:bodyPr>
          <a:lstStyle/>
          <a:p>
            <a:r>
              <a:rPr lang="ru-RU" sz="1350" b="1" spc="225" dirty="0">
                <a:solidFill>
                  <a:schemeClr val="bg1"/>
                </a:solidFill>
                <a:latin typeface="Helvetica" pitchFamily="2" charset="0"/>
              </a:rPr>
              <a:t>ЗАДАЧА УКАЗА ПРЕЗИДЕНТА РФ ОТ 07.05.2018 №204:</a:t>
            </a:r>
          </a:p>
        </p:txBody>
      </p:sp>
    </p:spTree>
    <p:extLst>
      <p:ext uri="{BB962C8B-B14F-4D97-AF65-F5344CB8AC3E}">
        <p14:creationId xmlns:p14="http://schemas.microsoft.com/office/powerpoint/2010/main" val="169289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6453" y="2737246"/>
            <a:ext cx="5530784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700" dirty="0">
                <a:latin typeface="Helvetica" pitchFamily="2" charset="0"/>
              </a:rPr>
              <a:t>Модернизация среднего профессионального образования, в том числе посредством внедрения адаптивных, практико-ориентированных и гибких образовательных программ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9C4219E-A261-5145-B41B-FBF2BE9253C4}"/>
              </a:ext>
            </a:extLst>
          </p:cNvPr>
          <p:cNvGrpSpPr/>
          <p:nvPr/>
        </p:nvGrpSpPr>
        <p:grpSpPr>
          <a:xfrm>
            <a:off x="346465" y="787766"/>
            <a:ext cx="8451064" cy="994172"/>
            <a:chOff x="461953" y="-92646"/>
            <a:chExt cx="11268085" cy="1325563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27F83AC6-C10E-5441-934B-DB14496C193C}"/>
                </a:ext>
              </a:extLst>
            </p:cNvPr>
            <p:cNvSpPr txBox="1">
              <a:spLocks/>
            </p:cNvSpPr>
            <p:nvPr/>
          </p:nvSpPr>
          <p:spPr>
            <a:xfrm>
              <a:off x="461953" y="-92646"/>
              <a:ext cx="10515600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000" dirty="0">
                  <a:latin typeface="+mn-lt"/>
                  <a:cs typeface="Arial" panose="020B0604020202020204" pitchFamily="34" charset="0"/>
                </a:rPr>
                <a:t>МОЛОДЫЕ </a:t>
              </a:r>
              <a:r>
                <a:rPr lang="ru-RU" sz="3000" b="1" dirty="0">
                  <a:solidFill>
                    <a:srgbClr val="104088"/>
                  </a:solidFill>
                  <a:latin typeface="+mn-lt"/>
                  <a:cs typeface="Arial" panose="020B0604020202020204" pitchFamily="34" charset="0"/>
                </a:rPr>
                <a:t>ПРОФЕССИОНАЛЫ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79D639EE-F119-5B4F-BAA1-DA9E2BD206D8}"/>
                </a:ext>
              </a:extLst>
            </p:cNvPr>
            <p:cNvCxnSpPr>
              <a:cxnSpLocks/>
            </p:cNvCxnSpPr>
            <p:nvPr/>
          </p:nvCxnSpPr>
          <p:spPr>
            <a:xfrm>
              <a:off x="570646" y="885436"/>
              <a:ext cx="11159392" cy="0"/>
            </a:xfrm>
            <a:prstGeom prst="line">
              <a:avLst/>
            </a:prstGeom>
            <a:ln>
              <a:solidFill>
                <a:srgbClr val="144EA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CF3D90-664B-8148-BED9-F23F99EFB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9" y="2515500"/>
            <a:ext cx="3573625" cy="357362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3D69F9F-496A-8940-B64E-2F28DB4CF404}"/>
              </a:ext>
            </a:extLst>
          </p:cNvPr>
          <p:cNvSpPr/>
          <p:nvPr/>
        </p:nvSpPr>
        <p:spPr>
          <a:xfrm>
            <a:off x="427984" y="2037491"/>
            <a:ext cx="8716016" cy="300082"/>
          </a:xfrm>
          <a:prstGeom prst="rect">
            <a:avLst/>
          </a:prstGeom>
          <a:solidFill>
            <a:srgbClr val="104088"/>
          </a:solidFill>
        </p:spPr>
        <p:txBody>
          <a:bodyPr wrap="square">
            <a:spAutoFit/>
          </a:bodyPr>
          <a:lstStyle/>
          <a:p>
            <a:r>
              <a:rPr lang="ru-RU" sz="1350" b="1" spc="225" dirty="0">
                <a:solidFill>
                  <a:schemeClr val="bg1"/>
                </a:solidFill>
                <a:latin typeface="Helvetica" pitchFamily="2" charset="0"/>
              </a:rPr>
              <a:t>ЗАДАЧА УКАЗА ПРЕЗИДЕНТА РФ ОТ 07.05.2018 №204:</a:t>
            </a:r>
          </a:p>
        </p:txBody>
      </p:sp>
    </p:spTree>
    <p:extLst>
      <p:ext uri="{BB962C8B-B14F-4D97-AF65-F5344CB8AC3E}">
        <p14:creationId xmlns:p14="http://schemas.microsoft.com/office/powerpoint/2010/main" val="42840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20" y="1600200"/>
            <a:ext cx="6623360" cy="4525963"/>
          </a:xfrm>
        </p:spPr>
      </p:pic>
    </p:spTree>
    <p:extLst>
      <p:ext uri="{BB962C8B-B14F-4D97-AF65-F5344CB8AC3E}">
        <p14:creationId xmlns:p14="http://schemas.microsoft.com/office/powerpoint/2010/main" val="163358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5" y="1590812"/>
            <a:ext cx="8877300" cy="679862"/>
          </a:xfrm>
          <a:ln>
            <a:solidFill>
              <a:srgbClr val="104088"/>
            </a:solidFill>
            <a:prstDash val="dash"/>
          </a:ln>
        </p:spPr>
        <p:txBody>
          <a:bodyPr>
            <a:noAutofit/>
          </a:bodyPr>
          <a:lstStyle/>
          <a:p>
            <a:pPr algn="ctr"/>
            <a:r>
              <a:rPr lang="ru-RU" sz="1350" dirty="0">
                <a:latin typeface="Helvetica" pitchFamily="2" charset="0"/>
              </a:rPr>
              <a:t/>
            </a:r>
            <a:br>
              <a:rPr lang="ru-RU" sz="1350" dirty="0">
                <a:latin typeface="Helvetica" pitchFamily="2" charset="0"/>
              </a:rPr>
            </a:b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Совет по вопросам развития и поддержки добровольчества </a:t>
            </a:r>
            <a:b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ru-RU" sz="1800" b="1" dirty="0" err="1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волонтёрства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</a:t>
            </a:r>
            <a:endParaRPr lang="ru-RU" sz="1800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01136BB-52AF-BD41-9393-336DDB2B797F}"/>
              </a:ext>
            </a:extLst>
          </p:cNvPr>
          <p:cNvGrpSpPr/>
          <p:nvPr/>
        </p:nvGrpSpPr>
        <p:grpSpPr>
          <a:xfrm>
            <a:off x="346468" y="857251"/>
            <a:ext cx="8451064" cy="994172"/>
            <a:chOff x="461953" y="-92646"/>
            <a:chExt cx="11268085" cy="1325563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98E67DC7-23B0-124E-BA1C-8484261A7DDE}"/>
                </a:ext>
              </a:extLst>
            </p:cNvPr>
            <p:cNvSpPr txBox="1">
              <a:spLocks/>
            </p:cNvSpPr>
            <p:nvPr/>
          </p:nvSpPr>
          <p:spPr>
            <a:xfrm>
              <a:off x="461953" y="-92646"/>
              <a:ext cx="10515600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000" dirty="0">
                  <a:latin typeface="+mn-lt"/>
                  <a:cs typeface="Arial" panose="020B0604020202020204" pitchFamily="34" charset="0"/>
                </a:rPr>
                <a:t>СОЦИАЛЬНАЯ </a:t>
              </a:r>
              <a:r>
                <a:rPr lang="ru-RU" sz="3000" b="1" dirty="0">
                  <a:solidFill>
                    <a:srgbClr val="104088"/>
                  </a:solidFill>
                  <a:latin typeface="+mn-lt"/>
                  <a:cs typeface="Arial" panose="020B0604020202020204" pitchFamily="34" charset="0"/>
                </a:rPr>
                <a:t>АКТИВНОСТЬ</a:t>
              </a: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C2E1583B-2AD3-BE4D-B37D-3B53DE491B28}"/>
                </a:ext>
              </a:extLst>
            </p:cNvPr>
            <p:cNvCxnSpPr>
              <a:cxnSpLocks/>
            </p:cNvCxnSpPr>
            <p:nvPr/>
          </p:nvCxnSpPr>
          <p:spPr>
            <a:xfrm>
              <a:off x="570646" y="885436"/>
              <a:ext cx="11159392" cy="0"/>
            </a:xfrm>
            <a:prstGeom prst="line">
              <a:avLst/>
            </a:prstGeom>
            <a:ln>
              <a:solidFill>
                <a:srgbClr val="144EA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66D292A-602A-2848-97A3-9F525367D722}"/>
              </a:ext>
            </a:extLst>
          </p:cNvPr>
          <p:cNvGrpSpPr/>
          <p:nvPr/>
        </p:nvGrpSpPr>
        <p:grpSpPr>
          <a:xfrm>
            <a:off x="358236" y="2395794"/>
            <a:ext cx="2410463" cy="1015663"/>
            <a:chOff x="570650" y="1953252"/>
            <a:chExt cx="3213950" cy="135421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38BB224-0440-794D-916E-4649F5AB9D64}"/>
                </a:ext>
              </a:extLst>
            </p:cNvPr>
            <p:cNvSpPr/>
            <p:nvPr/>
          </p:nvSpPr>
          <p:spPr>
            <a:xfrm>
              <a:off x="570650" y="2042125"/>
              <a:ext cx="502701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00" b="1" dirty="0" smtClean="0">
                  <a:solidFill>
                    <a:srgbClr val="104088"/>
                  </a:solidFill>
                  <a:latin typeface="Helvetica" pitchFamily="2" charset="0"/>
                </a:rPr>
                <a:t>  </a:t>
              </a:r>
              <a:endParaRPr lang="ru-RU" sz="2700" b="1" dirty="0">
                <a:solidFill>
                  <a:srgbClr val="104088"/>
                </a:solidFill>
                <a:latin typeface="Helvetica" pitchFamily="2" charset="0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C30F4BF-9B87-EC4B-9FDF-EE8BB62B727D}"/>
                </a:ext>
              </a:extLst>
            </p:cNvPr>
            <p:cNvSpPr/>
            <p:nvPr/>
          </p:nvSpPr>
          <p:spPr>
            <a:xfrm>
              <a:off x="1320801" y="1953252"/>
              <a:ext cx="2463799" cy="1354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b="1" dirty="0">
                  <a:latin typeface="Helvetica" pitchFamily="2" charset="0"/>
                </a:rPr>
                <a:t>добровольческих (волонтерских) организаций и объединений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17C79AF-EB67-FF41-9B08-555CC5936381}"/>
              </a:ext>
            </a:extLst>
          </p:cNvPr>
          <p:cNvGrpSpPr/>
          <p:nvPr/>
        </p:nvGrpSpPr>
        <p:grpSpPr>
          <a:xfrm>
            <a:off x="3562350" y="2399500"/>
            <a:ext cx="2832255" cy="1034365"/>
            <a:chOff x="4749800" y="1928316"/>
            <a:chExt cx="3776340" cy="1379154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D070F4CE-BD10-E145-A9F7-6016EF85CC28}"/>
                </a:ext>
              </a:extLst>
            </p:cNvPr>
            <p:cNvSpPr/>
            <p:nvPr/>
          </p:nvSpPr>
          <p:spPr>
            <a:xfrm>
              <a:off x="4887091" y="1928316"/>
              <a:ext cx="287548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00" b="1" dirty="0" smtClean="0">
                  <a:solidFill>
                    <a:srgbClr val="104088"/>
                  </a:solidFill>
                  <a:latin typeface="Helvetica" pitchFamily="2" charset="0"/>
                </a:rPr>
                <a:t>х </a:t>
              </a:r>
              <a:r>
                <a:rPr lang="ru-RU" sz="2700" b="1" dirty="0">
                  <a:solidFill>
                    <a:srgbClr val="104088"/>
                  </a:solidFill>
                  <a:latin typeface="Helvetica" pitchFamily="2" charset="0"/>
                </a:rPr>
                <a:t>проектов 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6068E4C-A67B-7E4D-9CFB-5BBF897296A7}"/>
                </a:ext>
              </a:extLst>
            </p:cNvPr>
            <p:cNvSpPr/>
            <p:nvPr/>
          </p:nvSpPr>
          <p:spPr>
            <a:xfrm>
              <a:off x="4749800" y="2568806"/>
              <a:ext cx="377634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500" dirty="0">
                  <a:latin typeface="Helvetica" pitchFamily="2" charset="0"/>
                </a:rPr>
                <a:t>участвуют в конкурсе «Доброволец России – 2018</a:t>
              </a:r>
              <a:r>
                <a:rPr lang="ru-RU" sz="1500" dirty="0"/>
                <a:t>»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25B3C73-B7B1-B14C-8A91-1909F347F737}"/>
              </a:ext>
            </a:extLst>
          </p:cNvPr>
          <p:cNvGrpSpPr/>
          <p:nvPr/>
        </p:nvGrpSpPr>
        <p:grpSpPr>
          <a:xfrm>
            <a:off x="6505956" y="2263050"/>
            <a:ext cx="2447544" cy="1179762"/>
            <a:chOff x="8284190" y="1718958"/>
            <a:chExt cx="3263392" cy="1573015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2D24796-2C2B-614E-A492-0D45E72D3B4A}"/>
                </a:ext>
              </a:extLst>
            </p:cNvPr>
            <p:cNvSpPr/>
            <p:nvPr/>
          </p:nvSpPr>
          <p:spPr>
            <a:xfrm>
              <a:off x="8588537" y="1718958"/>
              <a:ext cx="262678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00" b="1" dirty="0">
                  <a:solidFill>
                    <a:srgbClr val="104088"/>
                  </a:solidFill>
                  <a:latin typeface="Helvetica" pitchFamily="2" charset="0"/>
                </a:rPr>
                <a:t>более 650 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E218C94-30F5-2541-B6F4-4CE4DFD7D442}"/>
                </a:ext>
              </a:extLst>
            </p:cNvPr>
            <p:cNvSpPr/>
            <p:nvPr/>
          </p:nvSpPr>
          <p:spPr>
            <a:xfrm>
              <a:off x="8284190" y="2245533"/>
              <a:ext cx="3263392" cy="1046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500" dirty="0">
                  <a:latin typeface="Helvetica" pitchFamily="2" charset="0"/>
                </a:rPr>
                <a:t>волонтеров были зарегистрированы в ЕИС</a:t>
              </a:r>
            </a:p>
            <a:p>
              <a:pPr algn="ctr"/>
              <a:r>
                <a:rPr lang="ru-RU" sz="1500" dirty="0">
                  <a:latin typeface="Helvetica" pitchFamily="2" charset="0"/>
                </a:rPr>
                <a:t>«Добровольцы России»</a:t>
              </a:r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5D54DFA-B2B9-804D-B773-D2F713D9368F}"/>
              </a:ext>
            </a:extLst>
          </p:cNvPr>
          <p:cNvSpPr/>
          <p:nvPr/>
        </p:nvSpPr>
        <p:spPr>
          <a:xfrm>
            <a:off x="346468" y="4541616"/>
            <a:ext cx="344448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500" dirty="0">
              <a:latin typeface="Helvetica" pitchFamily="2" charset="0"/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FD29AD8D-F789-FC4D-9640-C580D0CD3C70}"/>
              </a:ext>
            </a:extLst>
          </p:cNvPr>
          <p:cNvCxnSpPr/>
          <p:nvPr/>
        </p:nvCxnSpPr>
        <p:spPr>
          <a:xfrm>
            <a:off x="3470148" y="2241803"/>
            <a:ext cx="0" cy="1364428"/>
          </a:xfrm>
          <a:prstGeom prst="line">
            <a:avLst/>
          </a:prstGeom>
          <a:ln>
            <a:solidFill>
              <a:srgbClr val="1040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7F5EF603-A4E0-D546-B565-117B14E64664}"/>
              </a:ext>
            </a:extLst>
          </p:cNvPr>
          <p:cNvCxnSpPr/>
          <p:nvPr/>
        </p:nvCxnSpPr>
        <p:spPr>
          <a:xfrm>
            <a:off x="6505956" y="2232278"/>
            <a:ext cx="0" cy="1364428"/>
          </a:xfrm>
          <a:prstGeom prst="line">
            <a:avLst/>
          </a:prstGeom>
          <a:ln>
            <a:solidFill>
              <a:srgbClr val="1040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DD319D5-4D4C-4D40-98FB-62EF27937838}"/>
              </a:ext>
            </a:extLst>
          </p:cNvPr>
          <p:cNvCxnSpPr>
            <a:cxnSpLocks/>
          </p:cNvCxnSpPr>
          <p:nvPr/>
        </p:nvCxnSpPr>
        <p:spPr>
          <a:xfrm flipH="1">
            <a:off x="427988" y="3731351"/>
            <a:ext cx="8161041" cy="0"/>
          </a:xfrm>
          <a:prstGeom prst="line">
            <a:avLst/>
          </a:prstGeom>
          <a:ln>
            <a:solidFill>
              <a:srgbClr val="1040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2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3FA9D69-93A9-4448-B247-EA766D2A2022}"/>
              </a:ext>
            </a:extLst>
          </p:cNvPr>
          <p:cNvGrpSpPr/>
          <p:nvPr/>
        </p:nvGrpSpPr>
        <p:grpSpPr>
          <a:xfrm>
            <a:off x="346464" y="897494"/>
            <a:ext cx="8451065" cy="994172"/>
            <a:chOff x="461952" y="-92646"/>
            <a:chExt cx="11268086" cy="1325563"/>
          </a:xfrm>
        </p:grpSpPr>
        <p:sp>
          <p:nvSpPr>
            <p:cNvPr id="8" name="Заголовок 1">
              <a:extLst>
                <a:ext uri="{FF2B5EF4-FFF2-40B4-BE49-F238E27FC236}">
                  <a16:creationId xmlns:a16="http://schemas.microsoft.com/office/drawing/2014/main" id="{0D916488-3ACC-E542-B3D7-F012B25E49C4}"/>
                </a:ext>
              </a:extLst>
            </p:cNvPr>
            <p:cNvSpPr txBox="1">
              <a:spLocks/>
            </p:cNvSpPr>
            <p:nvPr/>
          </p:nvSpPr>
          <p:spPr>
            <a:xfrm>
              <a:off x="461952" y="-92646"/>
              <a:ext cx="11268085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700" dirty="0">
                  <a:latin typeface="+mn-lt"/>
                  <a:cs typeface="Arial" panose="020B0604020202020204" pitchFamily="34" charset="0"/>
                </a:rPr>
                <a:t>ПОВЫШЕНИЕ КОНКУРЕНТОСПОСОБНОСТИ </a:t>
              </a:r>
              <a:r>
                <a:rPr lang="ru-RU" sz="2700" b="1" dirty="0">
                  <a:solidFill>
                    <a:srgbClr val="104088"/>
                  </a:solidFill>
                  <a:latin typeface="+mn-lt"/>
                  <a:cs typeface="Arial" panose="020B0604020202020204" pitchFamily="34" charset="0"/>
                </a:rPr>
                <a:t>РОССИЙСКОГО ВЫСШЕГО ОБРАЗОВАНИЯ</a:t>
              </a:r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3567B67E-B5BE-7D47-8F7C-03D450678A35}"/>
                </a:ext>
              </a:extLst>
            </p:cNvPr>
            <p:cNvCxnSpPr>
              <a:cxnSpLocks/>
            </p:cNvCxnSpPr>
            <p:nvPr/>
          </p:nvCxnSpPr>
          <p:spPr>
            <a:xfrm>
              <a:off x="570646" y="1031740"/>
              <a:ext cx="11159392" cy="0"/>
            </a:xfrm>
            <a:prstGeom prst="line">
              <a:avLst/>
            </a:prstGeom>
            <a:ln>
              <a:solidFill>
                <a:srgbClr val="144EA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CF75C74-6B25-3345-AE20-FCDDCAB815E2}"/>
              </a:ext>
            </a:extLst>
          </p:cNvPr>
          <p:cNvSpPr/>
          <p:nvPr/>
        </p:nvSpPr>
        <p:spPr>
          <a:xfrm>
            <a:off x="427984" y="2037491"/>
            <a:ext cx="8716016" cy="300082"/>
          </a:xfrm>
          <a:prstGeom prst="rect">
            <a:avLst/>
          </a:prstGeom>
          <a:solidFill>
            <a:srgbClr val="104088"/>
          </a:solidFill>
        </p:spPr>
        <p:txBody>
          <a:bodyPr wrap="square">
            <a:spAutoFit/>
          </a:bodyPr>
          <a:lstStyle/>
          <a:p>
            <a:r>
              <a:rPr lang="ru-RU" sz="1350" b="1" spc="225" dirty="0">
                <a:solidFill>
                  <a:schemeClr val="bg1"/>
                </a:solidFill>
                <a:latin typeface="Helvetica" pitchFamily="2" charset="0"/>
              </a:rPr>
              <a:t>ЗАДАЧА УКАЗА ПРЕЗИДЕНТА РФ ОТ 07.05.2018 №204: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8328C16-8F68-5F40-A83A-530CC2FF9663}"/>
              </a:ext>
            </a:extLst>
          </p:cNvPr>
          <p:cNvSpPr/>
          <p:nvPr/>
        </p:nvSpPr>
        <p:spPr>
          <a:xfrm>
            <a:off x="3279059" y="3719090"/>
            <a:ext cx="2329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b="1" spc="225" dirty="0">
                <a:solidFill>
                  <a:srgbClr val="104088"/>
                </a:solidFill>
                <a:latin typeface="Helvetica" pitchFamily="2" charset="0"/>
              </a:rPr>
              <a:t>УВЕЛИЧЕНИЕ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F05CFEA-A82F-E446-83A1-FFD871E44E89}"/>
              </a:ext>
            </a:extLst>
          </p:cNvPr>
          <p:cNvSpPr/>
          <p:nvPr/>
        </p:nvSpPr>
        <p:spPr>
          <a:xfrm>
            <a:off x="3406516" y="4121873"/>
            <a:ext cx="51374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latin typeface="Helvetica" panose="020B0604020202020204" pitchFamily="34" charset="0"/>
                <a:cs typeface="Helvetica" panose="020B0604020202020204" pitchFamily="34" charset="0"/>
              </a:rPr>
              <a:t>не менее, чем в два раза количества иностранных граждан, обучающихся в образовательных организациях высшего образования и научных организациях, а также реализация комплекса мер по трудоустройству лучших из них в Российской Федерации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CE38D26-A05D-D040-9BCD-6A92D033F450}"/>
              </a:ext>
            </a:extLst>
          </p:cNvPr>
          <p:cNvSpPr/>
          <p:nvPr/>
        </p:nvSpPr>
        <p:spPr>
          <a:xfrm>
            <a:off x="3244831" y="2505739"/>
            <a:ext cx="2654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b="1" spc="225" dirty="0">
                <a:solidFill>
                  <a:srgbClr val="104088"/>
                </a:solidFill>
                <a:latin typeface="Helvetica" pitchFamily="2" charset="0"/>
              </a:rPr>
              <a:t>СОЗДАНИЕ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E9DD9FD-F434-EA47-AB26-3795AFDFA17E}"/>
              </a:ext>
            </a:extLst>
          </p:cNvPr>
          <p:cNvSpPr/>
          <p:nvPr/>
        </p:nvSpPr>
        <p:spPr>
          <a:xfrm>
            <a:off x="3453524" y="2905124"/>
            <a:ext cx="530590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latin typeface="Helvetica" pitchFamily="2" charset="0"/>
              </a:rPr>
              <a:t>современной и безопасной цифровой образовательной среды, обеспечивающей высокое качество и доступность высшего образования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63226"/>
            <a:ext cx="2788444" cy="311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28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2395728" cy="15572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11736"/>
            <a:ext cx="6629400" cy="1545488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100" b="1" dirty="0" smtClean="0"/>
              <a:t>Общий бюджет </a:t>
            </a:r>
            <a:r>
              <a:rPr lang="ru-RU" sz="3100" b="1" dirty="0" smtClean="0">
                <a:solidFill>
                  <a:srgbClr val="FF0000"/>
                </a:solidFill>
              </a:rPr>
              <a:t>784,5 </a:t>
            </a:r>
            <a:r>
              <a:rPr lang="ru-RU" sz="3100" b="1" dirty="0">
                <a:solidFill>
                  <a:srgbClr val="FF0000"/>
                </a:solidFill>
              </a:rPr>
              <a:t>млрд. руб</a:t>
            </a:r>
            <a:r>
              <a:rPr lang="ru-RU" sz="3100" b="1" dirty="0" smtClean="0">
                <a:solidFill>
                  <a:srgbClr val="FF0000"/>
                </a:solidFill>
              </a:rPr>
              <a:t>.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dirty="0">
                <a:solidFill>
                  <a:srgbClr val="0070C0"/>
                </a:solidFill>
              </a:rPr>
              <a:t>Предполагается направление в </a:t>
            </a:r>
            <a:r>
              <a:rPr lang="ru-RU" sz="3100" dirty="0" smtClean="0">
                <a:solidFill>
                  <a:srgbClr val="0070C0"/>
                </a:solidFill>
              </a:rPr>
              <a:t>бюджеты </a:t>
            </a:r>
            <a:r>
              <a:rPr lang="ru-RU" sz="3100" dirty="0">
                <a:solidFill>
                  <a:srgbClr val="0070C0"/>
                </a:solidFill>
              </a:rPr>
              <a:t>субъектов РФ: </a:t>
            </a:r>
            <a:r>
              <a:rPr lang="ru-RU" sz="3100" dirty="0"/>
              <a:t>390,195 млрд. руб.</a:t>
            </a:r>
            <a:br>
              <a:rPr lang="ru-RU" sz="3100" dirty="0"/>
            </a:br>
            <a:r>
              <a:rPr lang="ru-RU" sz="3100" dirty="0"/>
              <a:t/>
            </a:r>
            <a:br>
              <a:rPr lang="ru-RU" sz="3100" dirty="0"/>
            </a:br>
            <a:endParaRPr lang="ru-RU" sz="31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7468476"/>
              </p:ext>
            </p:extLst>
          </p:nvPr>
        </p:nvGraphicFramePr>
        <p:xfrm>
          <a:off x="1371600" y="1557224"/>
          <a:ext cx="7543800" cy="3167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105400"/>
            <a:ext cx="1083688" cy="838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4733925"/>
            <a:ext cx="7842738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2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57"/>
          <p:cNvGrpSpPr/>
          <p:nvPr/>
        </p:nvGrpSpPr>
        <p:grpSpPr>
          <a:xfrm>
            <a:off x="3048000" y="1447800"/>
            <a:ext cx="2549517" cy="4474879"/>
            <a:chOff x="4436722" y="1428107"/>
            <a:chExt cx="3399356" cy="4474879"/>
          </a:xfrm>
        </p:grpSpPr>
        <p:grpSp>
          <p:nvGrpSpPr>
            <p:cNvPr id="11" name="Группа 49"/>
            <p:cNvGrpSpPr/>
            <p:nvPr/>
          </p:nvGrpSpPr>
          <p:grpSpPr>
            <a:xfrm>
              <a:off x="4605374" y="2027970"/>
              <a:ext cx="3230704" cy="3875016"/>
              <a:chOff x="3845086" y="1699196"/>
              <a:chExt cx="3230704" cy="3875016"/>
            </a:xfrm>
          </p:grpSpPr>
          <p:pic>
            <p:nvPicPr>
              <p:cNvPr id="48" name="Рисунок 47" descr="vinilo-decorativo-puzzle-cuatro-piezas-4634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rot="1460357">
                <a:off x="4819435" y="1699196"/>
                <a:ext cx="2256355" cy="2256355"/>
              </a:xfrm>
              <a:prstGeom prst="rect">
                <a:avLst/>
              </a:prstGeom>
            </p:spPr>
          </p:pic>
          <p:pic>
            <p:nvPicPr>
              <p:cNvPr id="49" name="Рисунок 48" descr="vinilo-decorativo-puzzle-cuatro-piezas-4634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rot="1460357">
                <a:off x="3845086" y="3317857"/>
                <a:ext cx="2256355" cy="2256355"/>
              </a:xfrm>
              <a:prstGeom prst="rect">
                <a:avLst/>
              </a:prstGeom>
            </p:spPr>
          </p:pic>
        </p:grpSp>
        <p:sp>
          <p:nvSpPr>
            <p:cNvPr id="54" name="Прямоугольник 53"/>
            <p:cNvSpPr/>
            <p:nvPr/>
          </p:nvSpPr>
          <p:spPr>
            <a:xfrm rot="17696633">
              <a:off x="4685015" y="1808251"/>
              <a:ext cx="1006868" cy="246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 rot="17696633">
              <a:off x="4056578" y="3193552"/>
              <a:ext cx="1006868" cy="246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>
            <a:xfrm rot="17696633">
              <a:off x="4529190" y="2135312"/>
              <a:ext cx="1006868" cy="246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5229547" y="1952090"/>
              <a:ext cx="287676" cy="2363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object 3"/>
          <p:cNvSpPr txBox="1"/>
          <p:nvPr/>
        </p:nvSpPr>
        <p:spPr>
          <a:xfrm>
            <a:off x="762000" y="1524000"/>
            <a:ext cx="2581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«С</a:t>
            </a:r>
            <a:r>
              <a:rPr sz="1800" b="1" spc="-1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О</a:t>
            </a:r>
            <a:r>
              <a:rPr sz="1800" b="1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ВРЕМЕН</a:t>
            </a:r>
            <a:r>
              <a:rPr sz="1800" b="1" spc="-1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Н</a:t>
            </a:r>
            <a:r>
              <a:rPr sz="1800" b="1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АЯ</a:t>
            </a:r>
            <a:r>
              <a:rPr sz="1800" b="1" spc="-35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Ш</a:t>
            </a:r>
            <a:r>
              <a:rPr sz="1800" b="1" spc="-5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К</a:t>
            </a:r>
            <a:r>
              <a:rPr sz="1800" b="1" spc="-55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О</a:t>
            </a:r>
            <a:r>
              <a:rPr sz="1800" b="1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ЛА»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38800" y="4495800"/>
            <a:ext cx="22923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«УЧИТ</a:t>
            </a:r>
            <a:r>
              <a:rPr sz="1800" b="1" spc="-35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Е</a:t>
            </a:r>
            <a:r>
              <a:rPr sz="1800" b="1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ЛЬ</a:t>
            </a:r>
            <a:r>
              <a:rPr sz="1800" b="1" spc="-3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 Б</a:t>
            </a:r>
            <a:r>
              <a:rPr sz="1800" b="1" spc="-135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У</a:t>
            </a:r>
            <a:r>
              <a:rPr sz="1800" b="1" spc="-4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Д</a:t>
            </a:r>
            <a:r>
              <a:rPr sz="1800" b="1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УЩЕ</a:t>
            </a:r>
            <a:r>
              <a:rPr sz="1800" b="1" spc="-5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Г</a:t>
            </a:r>
            <a:r>
              <a:rPr sz="1800" b="1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О»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38800" y="1447800"/>
            <a:ext cx="316200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«ЦИФ</a:t>
            </a:r>
            <a:r>
              <a:rPr sz="1800" b="1" spc="5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Р</a:t>
            </a:r>
            <a:r>
              <a:rPr sz="1800" b="1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О</a:t>
            </a:r>
            <a:r>
              <a:rPr sz="1800" b="1" spc="-35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В</a:t>
            </a:r>
            <a:r>
              <a:rPr sz="1800" b="1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АЯ</a:t>
            </a:r>
            <a:r>
              <a:rPr sz="1800" b="1" spc="-35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ОБРАЗОВАТЕЛЬНАЯ СРЕДА</a:t>
            </a:r>
            <a:r>
              <a:rPr sz="18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»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8" name="object 13"/>
          <p:cNvSpPr/>
          <p:nvPr/>
        </p:nvSpPr>
        <p:spPr>
          <a:xfrm>
            <a:off x="3505200" y="4800600"/>
            <a:ext cx="350126" cy="5013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24"/>
          <p:cNvSpPr/>
          <p:nvPr/>
        </p:nvSpPr>
        <p:spPr>
          <a:xfrm>
            <a:off x="4639883" y="2318843"/>
            <a:ext cx="412559" cy="4495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5"/>
          <p:cNvSpPr/>
          <p:nvPr/>
        </p:nvSpPr>
        <p:spPr>
          <a:xfrm>
            <a:off x="5153254" y="2721614"/>
            <a:ext cx="515102" cy="5303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2"/>
          <p:cNvSpPr/>
          <p:nvPr/>
        </p:nvSpPr>
        <p:spPr>
          <a:xfrm>
            <a:off x="4038600" y="5181600"/>
            <a:ext cx="363148" cy="4389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9"/>
          <p:cNvSpPr/>
          <p:nvPr/>
        </p:nvSpPr>
        <p:spPr>
          <a:xfrm>
            <a:off x="4632248" y="4472615"/>
            <a:ext cx="436634" cy="4143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0"/>
          <p:cNvSpPr/>
          <p:nvPr/>
        </p:nvSpPr>
        <p:spPr>
          <a:xfrm>
            <a:off x="4809475" y="3552410"/>
            <a:ext cx="438902" cy="4922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Рисунок 34" descr="icons8-бот-64 (1)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58606" y="2990594"/>
            <a:ext cx="457264" cy="609685"/>
          </a:xfrm>
          <a:prstGeom prst="rect">
            <a:avLst/>
          </a:prstGeom>
        </p:spPr>
      </p:pic>
      <p:pic>
        <p:nvPicPr>
          <p:cNvPr id="36" name="Рисунок 35" descr="icons8-дети-64 (1)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73672" y="3812527"/>
            <a:ext cx="457264" cy="609685"/>
          </a:xfrm>
          <a:prstGeom prst="rect">
            <a:avLst/>
          </a:prstGeom>
        </p:spPr>
      </p:pic>
      <p:sp>
        <p:nvSpPr>
          <p:cNvPr id="40" name="Заголовок 39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Взаимосвязь проектов</a:t>
            </a:r>
            <a:endParaRPr lang="ru-RU" sz="3200" dirty="0"/>
          </a:p>
        </p:txBody>
      </p:sp>
      <p:sp>
        <p:nvSpPr>
          <p:cNvPr id="52" name="TextBox 51"/>
          <p:cNvSpPr txBox="1"/>
          <p:nvPr/>
        </p:nvSpPr>
        <p:spPr>
          <a:xfrm>
            <a:off x="762000" y="19812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/>
              <a:t> Создание центров образования цифрового и гуманитарного  профилей </a:t>
            </a:r>
            <a:endParaRPr lang="ru-RU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762000" y="27432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/>
              <a:t> Обновление материально-технической базы коррекционных школ</a:t>
            </a:r>
            <a:endParaRPr lang="ru-RU" sz="1600" dirty="0"/>
          </a:p>
        </p:txBody>
      </p:sp>
      <p:sp>
        <p:nvSpPr>
          <p:cNvPr id="58" name="TextBox 57"/>
          <p:cNvSpPr txBox="1"/>
          <p:nvPr/>
        </p:nvSpPr>
        <p:spPr>
          <a:xfrm>
            <a:off x="6553200" y="20574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/>
              <a:t> Создание центров </a:t>
            </a:r>
          </a:p>
          <a:p>
            <a:r>
              <a:rPr lang="ru-RU" sz="1600" dirty="0" smtClean="0"/>
              <a:t>цифрового образования</a:t>
            </a:r>
          </a:p>
          <a:p>
            <a:r>
              <a:rPr lang="ru-RU" sz="1600" dirty="0" smtClean="0"/>
              <a:t>«</a:t>
            </a:r>
            <a:r>
              <a:rPr lang="en-US" sz="1600" dirty="0" smtClean="0"/>
              <a:t>IT</a:t>
            </a:r>
            <a:r>
              <a:rPr lang="ru-RU" sz="1600" dirty="0" smtClean="0"/>
              <a:t>-куб»</a:t>
            </a:r>
            <a:endParaRPr lang="ru-RU" sz="1600" dirty="0"/>
          </a:p>
        </p:txBody>
      </p:sp>
      <p:pic>
        <p:nvPicPr>
          <p:cNvPr id="59" name="Рисунок 58" descr="robototehnik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" y="1981200"/>
            <a:ext cx="609600" cy="602089"/>
          </a:xfrm>
          <a:prstGeom prst="roundRect">
            <a:avLst/>
          </a:prstGeom>
        </p:spPr>
      </p:pic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609600" cy="381000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14" cstate="print"/>
          <a:srcRect l="17278" r="17928"/>
          <a:stretch>
            <a:fillRect/>
          </a:stretch>
        </p:blipFill>
        <p:spPr bwMode="auto">
          <a:xfrm>
            <a:off x="5867400" y="2057400"/>
            <a:ext cx="838200" cy="64816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6472720" y="2971800"/>
            <a:ext cx="2671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/>
              <a:t> Внедрение платформы для горизонтального обучения и взаимодействия</a:t>
            </a:r>
            <a:endParaRPr lang="ru-RU" sz="1600" dirty="0"/>
          </a:p>
        </p:txBody>
      </p:sp>
      <p:pic>
        <p:nvPicPr>
          <p:cNvPr id="64" name="Рисунок 63" descr="673f863853f247e0088a2df382f206ce9d41f09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562600" y="3048000"/>
            <a:ext cx="1219199" cy="67733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5867400" y="48768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/>
              <a:t> Центры </a:t>
            </a:r>
            <a:r>
              <a:rPr lang="ru-RU" sz="1600" dirty="0" err="1" smtClean="0"/>
              <a:t>профмастерства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(непрерывного профессионального развития)</a:t>
            </a:r>
            <a:endParaRPr lang="ru-RU" sz="1600" dirty="0"/>
          </a:p>
        </p:txBody>
      </p:sp>
      <p:pic>
        <p:nvPicPr>
          <p:cNvPr id="66" name="Рисунок 65" descr="robototehnika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181600" y="4953000"/>
            <a:ext cx="593501" cy="533400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7" name="TextBox 66"/>
          <p:cNvSpPr txBox="1"/>
          <p:nvPr/>
        </p:nvSpPr>
        <p:spPr>
          <a:xfrm>
            <a:off x="5867400" y="57912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/>
              <a:t> Центры оценки профессионального мастерства и квалификации педагогов</a:t>
            </a:r>
            <a:endParaRPr lang="ru-RU" sz="1600" dirty="0"/>
          </a:p>
        </p:txBody>
      </p:sp>
      <p:pic>
        <p:nvPicPr>
          <p:cNvPr id="68" name="Рисунок 67" descr="kurs1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105400" y="5791200"/>
            <a:ext cx="72037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4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880" y="281940"/>
            <a:ext cx="7762240" cy="580990"/>
          </a:xfrm>
        </p:spPr>
        <p:txBody>
          <a:bodyPr anchor="ctr" anchorCtr="0">
            <a:noAutofit/>
          </a:bodyPr>
          <a:lstStyle/>
          <a:p>
            <a:r>
              <a:rPr lang="ru-RU" sz="2400" dirty="0" smtClean="0"/>
              <a:t>Взаимосвязь национального проекта «Образование»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480989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122F610-5A80-49F8-B4A5-E0072293B95B}"/>
              </a:ext>
            </a:extLst>
          </p:cNvPr>
          <p:cNvSpPr txBox="1">
            <a:spLocks/>
          </p:cNvSpPr>
          <p:nvPr/>
        </p:nvSpPr>
        <p:spPr>
          <a:xfrm>
            <a:off x="457200" y="762000"/>
            <a:ext cx="8081870" cy="4275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другими национальными проектами, реализуемыми в Тамбовской области</a:t>
            </a:r>
          </a:p>
          <a:p>
            <a:pPr algn="l"/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5000" y="2667000"/>
            <a:ext cx="2344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«Цифровая экономика»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13613" y="2895600"/>
            <a:ext cx="5630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-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инфраструктуры</a:t>
            </a:r>
          </a:p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формирование базовых цифровых компетенций </a:t>
            </a:r>
          </a:p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ранняя профориентация обучающихся по выбору IT-специальностей</a:t>
            </a:r>
            <a:b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подготовка квалифицированных кадров для цифровой экономики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90800" y="1219200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Создание </a:t>
            </a:r>
            <a:r>
              <a:rPr lang="ru-RU" sz="1200" b="1" i="1" dirty="0"/>
              <a:t>условий для осуществления трудовой деятельности женщин с </a:t>
            </a:r>
            <a:r>
              <a:rPr lang="ru-RU" sz="1200" b="1" i="1" dirty="0" smtClean="0"/>
              <a:t>детьми:</a:t>
            </a:r>
          </a:p>
          <a:p>
            <a:r>
              <a:rPr lang="ru-RU" sz="1200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женщин в период отпуска по уходу за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ребенком (до трех лет)</a:t>
            </a:r>
          </a:p>
          <a:p>
            <a:pPr marL="90488" indent="-90488">
              <a:buFontTx/>
              <a:buChar char="-"/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граждан предпенсионного возраста </a:t>
            </a:r>
          </a:p>
          <a:p>
            <a:pPr marL="90488" indent="-90488">
              <a:buFontTx/>
              <a:buChar char="-"/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мест (строительство д/с, развитие вариативных форм дошкольного образования)</a:t>
            </a:r>
          </a:p>
          <a:p>
            <a:pPr marL="90488" indent="-90488">
              <a:buFontTx/>
              <a:buChar char="-"/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специалистов к реализации программ дошкольного образования в негосударственном секторе</a:t>
            </a:r>
          </a:p>
          <a:p>
            <a:pPr marL="90488" indent="-90488">
              <a:buFontTx/>
              <a:buChar char="-"/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к занятиям спортом детей и молодежи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819400" y="5715000"/>
            <a:ext cx="609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200" dirty="0" smtClean="0"/>
              <a:t>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работников предприятий, требующих дополнительного обучения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43000" y="1447800"/>
            <a:ext cx="1538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«Демография»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905000" y="5334000"/>
            <a:ext cx="4967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«Производительность труда и поддержка занятости»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057400" y="3657600"/>
            <a:ext cx="200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«Здравоохранение»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124200" y="40386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200" dirty="0" smtClean="0"/>
              <a:t>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профилактические мероприятия, направленные на здоровьесбережение школьников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524000" y="6096000"/>
            <a:ext cx="1227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«Экология»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667000" y="6172200"/>
            <a:ext cx="3957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200" dirty="0" smtClean="0"/>
              <a:t>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детского экологического туризма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 descr="Рисунок19.png"/>
          <p:cNvPicPr>
            <a:picLocks noChangeAspect="1"/>
          </p:cNvPicPr>
          <p:nvPr/>
        </p:nvPicPr>
        <p:blipFill>
          <a:blip r:embed="rId2" cstate="print"/>
          <a:srcRect l="69951"/>
          <a:stretch>
            <a:fillRect/>
          </a:stretch>
        </p:blipFill>
        <p:spPr>
          <a:xfrm>
            <a:off x="0" y="1586470"/>
            <a:ext cx="1547736" cy="4973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831631" y="3731029"/>
            <a:ext cx="2300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«Образование»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0" y="1428205"/>
            <a:ext cx="936000" cy="900000"/>
          </a:xfrm>
          <a:prstGeom prst="ellipse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18"/>
          <p:cNvGrpSpPr/>
          <p:nvPr/>
        </p:nvGrpSpPr>
        <p:grpSpPr>
          <a:xfrm flipH="1" flipV="1">
            <a:off x="762000" y="1752600"/>
            <a:ext cx="1667692" cy="278674"/>
            <a:chOff x="631372" y="1968137"/>
            <a:chExt cx="1667692" cy="278674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 flipV="1">
              <a:off x="631372" y="2238103"/>
              <a:ext cx="1197427" cy="870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H="1">
              <a:off x="1815739" y="1968137"/>
              <a:ext cx="483325" cy="2699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Овал 69"/>
          <p:cNvSpPr/>
          <p:nvPr/>
        </p:nvSpPr>
        <p:spPr>
          <a:xfrm>
            <a:off x="701041" y="2094411"/>
            <a:ext cx="936000" cy="900000"/>
          </a:xfrm>
          <a:prstGeom prst="ellipse">
            <a:avLst/>
          </a:prstGeom>
          <a:solidFill>
            <a:schemeClr val="accent2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1097281" y="2952203"/>
            <a:ext cx="936000" cy="900000"/>
          </a:xfrm>
          <a:prstGeom prst="ellipse">
            <a:avLst/>
          </a:prstGeom>
          <a:solidFill>
            <a:srgbClr val="92D05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/>
          <p:cNvSpPr/>
          <p:nvPr/>
        </p:nvSpPr>
        <p:spPr>
          <a:xfrm>
            <a:off x="1145178" y="3879666"/>
            <a:ext cx="936000" cy="900000"/>
          </a:xfrm>
          <a:prstGeom prst="ellipse">
            <a:avLst/>
          </a:prstGeom>
          <a:solidFill>
            <a:srgbClr val="FFFF6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85"/>
          <p:cNvGrpSpPr/>
          <p:nvPr/>
        </p:nvGrpSpPr>
        <p:grpSpPr>
          <a:xfrm flipH="1">
            <a:off x="1524000" y="2743200"/>
            <a:ext cx="2246812" cy="239486"/>
            <a:chOff x="-709745" y="2155369"/>
            <a:chExt cx="2246812" cy="239486"/>
          </a:xfrm>
        </p:grpSpPr>
        <p:cxnSp>
          <p:nvCxnSpPr>
            <p:cNvPr id="87" name="Прямая соединительная линия 86"/>
            <p:cNvCxnSpPr/>
            <p:nvPr/>
          </p:nvCxnSpPr>
          <p:spPr>
            <a:xfrm>
              <a:off x="-709745" y="2390501"/>
              <a:ext cx="1859273" cy="435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/>
            <p:cNvCxnSpPr/>
            <p:nvPr/>
          </p:nvCxnSpPr>
          <p:spPr>
            <a:xfrm flipH="1">
              <a:off x="1145180" y="2155369"/>
              <a:ext cx="391887" cy="2351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Овал 112"/>
          <p:cNvSpPr/>
          <p:nvPr/>
        </p:nvSpPr>
        <p:spPr>
          <a:xfrm>
            <a:off x="827315" y="4763586"/>
            <a:ext cx="936000" cy="900000"/>
          </a:xfrm>
          <a:prstGeom prst="ellipse">
            <a:avLst/>
          </a:prstGeom>
          <a:solidFill>
            <a:schemeClr val="accent6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Овал 119"/>
          <p:cNvSpPr/>
          <p:nvPr/>
        </p:nvSpPr>
        <p:spPr>
          <a:xfrm>
            <a:off x="283029" y="5534295"/>
            <a:ext cx="936000" cy="900000"/>
          </a:xfrm>
          <a:prstGeom prst="ellipse">
            <a:avLst/>
          </a:prstGeom>
          <a:solidFill>
            <a:srgbClr val="FF33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TextBox 122"/>
          <p:cNvSpPr txBox="1"/>
          <p:nvPr/>
        </p:nvSpPr>
        <p:spPr>
          <a:xfrm>
            <a:off x="1981200" y="457200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«Культура»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124200" y="4724400"/>
            <a:ext cx="513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выявление и поддержка талантливых детей и молодежи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85"/>
          <p:cNvGrpSpPr/>
          <p:nvPr/>
        </p:nvGrpSpPr>
        <p:grpSpPr>
          <a:xfrm flipH="1">
            <a:off x="1752600" y="3733800"/>
            <a:ext cx="1981200" cy="239487"/>
            <a:chOff x="-444133" y="2155369"/>
            <a:chExt cx="1981200" cy="239487"/>
          </a:xfrm>
        </p:grpSpPr>
        <p:cxnSp>
          <p:nvCxnSpPr>
            <p:cNvPr id="135" name="Прямая соединительная линия 134"/>
            <p:cNvCxnSpPr/>
            <p:nvPr/>
          </p:nvCxnSpPr>
          <p:spPr>
            <a:xfrm flipV="1">
              <a:off x="-444133" y="2394855"/>
              <a:ext cx="1593660" cy="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 flipH="1">
              <a:off x="1145180" y="2155369"/>
              <a:ext cx="391887" cy="2351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85"/>
          <p:cNvGrpSpPr/>
          <p:nvPr/>
        </p:nvGrpSpPr>
        <p:grpSpPr>
          <a:xfrm flipH="1">
            <a:off x="1600200" y="4648200"/>
            <a:ext cx="1319349" cy="239486"/>
            <a:chOff x="217718" y="2155369"/>
            <a:chExt cx="1319349" cy="239486"/>
          </a:xfrm>
        </p:grpSpPr>
        <p:cxnSp>
          <p:nvCxnSpPr>
            <p:cNvPr id="139" name="Прямая соединительная линия 138"/>
            <p:cNvCxnSpPr/>
            <p:nvPr/>
          </p:nvCxnSpPr>
          <p:spPr>
            <a:xfrm>
              <a:off x="217718" y="2394855"/>
              <a:ext cx="93180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Прямая соединительная линия 139"/>
            <p:cNvCxnSpPr/>
            <p:nvPr/>
          </p:nvCxnSpPr>
          <p:spPr>
            <a:xfrm flipH="1">
              <a:off x="1145180" y="2155369"/>
              <a:ext cx="391887" cy="2351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18"/>
          <p:cNvGrpSpPr/>
          <p:nvPr/>
        </p:nvGrpSpPr>
        <p:grpSpPr>
          <a:xfrm flipH="1">
            <a:off x="1447800" y="5334000"/>
            <a:ext cx="4519749" cy="274320"/>
            <a:chOff x="-2220685" y="1968137"/>
            <a:chExt cx="4519749" cy="274320"/>
          </a:xfrm>
        </p:grpSpPr>
        <p:cxnSp>
          <p:nvCxnSpPr>
            <p:cNvPr id="143" name="Прямая соединительная линия 142"/>
            <p:cNvCxnSpPr/>
            <p:nvPr/>
          </p:nvCxnSpPr>
          <p:spPr>
            <a:xfrm flipV="1">
              <a:off x="-2220685" y="2238103"/>
              <a:ext cx="4049483" cy="435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Прямая соединительная линия 143"/>
            <p:cNvCxnSpPr/>
            <p:nvPr/>
          </p:nvCxnSpPr>
          <p:spPr>
            <a:xfrm flipH="1">
              <a:off x="1815739" y="1968137"/>
              <a:ext cx="483325" cy="2699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18"/>
          <p:cNvGrpSpPr/>
          <p:nvPr/>
        </p:nvGrpSpPr>
        <p:grpSpPr>
          <a:xfrm flipH="1">
            <a:off x="1066800" y="6172200"/>
            <a:ext cx="1506583" cy="269966"/>
            <a:chOff x="792481" y="1968137"/>
            <a:chExt cx="1506583" cy="269966"/>
          </a:xfrm>
        </p:grpSpPr>
        <p:cxnSp>
          <p:nvCxnSpPr>
            <p:cNvPr id="147" name="Прямая соединительная линия 146"/>
            <p:cNvCxnSpPr/>
            <p:nvPr/>
          </p:nvCxnSpPr>
          <p:spPr>
            <a:xfrm>
              <a:off x="792481" y="2233749"/>
              <a:ext cx="1036317" cy="435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Прямая соединительная линия 147"/>
            <p:cNvCxnSpPr/>
            <p:nvPr/>
          </p:nvCxnSpPr>
          <p:spPr>
            <a:xfrm flipH="1">
              <a:off x="1815739" y="1968137"/>
              <a:ext cx="483325" cy="2699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171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 txBox="1">
            <a:spLocks noChangeArrowheads="1"/>
          </p:cNvSpPr>
          <p:nvPr/>
        </p:nvSpPr>
        <p:spPr>
          <a:xfrm rot="494875">
            <a:off x="2519012" y="2247174"/>
            <a:ext cx="4876800" cy="147547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Благодарю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за внимание!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>
          <a:xfrm>
            <a:off x="3429000" y="6302602"/>
            <a:ext cx="5715000" cy="56403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ru-RU" sz="1400" b="1" dirty="0" err="1" smtClean="0">
                <a:solidFill>
                  <a:schemeClr val="tx2">
                    <a:lumMod val="75000"/>
                  </a:schemeClr>
                </a:solidFill>
              </a:rPr>
              <a:t>Тумакова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 Е.И., к.э.н. </a:t>
            </a:r>
          </a:p>
          <a:p>
            <a:pPr marL="0" indent="0" algn="r">
              <a:buFont typeface="Arial" pitchFamily="34" charset="0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начальник отдела по реализации проектов и программ ТОИПКРО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3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756138" y="752294"/>
            <a:ext cx="3276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Современная школа</a:t>
            </a:r>
          </a:p>
          <a:p>
            <a:endParaRPr lang="ru-RU" dirty="0" smtClean="0"/>
          </a:p>
          <a:p>
            <a:r>
              <a:rPr lang="ru-RU" dirty="0" smtClean="0"/>
              <a:t>Успех каждого ребенка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44415" y="1788751"/>
            <a:ext cx="320626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Поддержка семей, имеющих </a:t>
            </a:r>
            <a:endParaRPr lang="ru-RU" dirty="0" smtClean="0"/>
          </a:p>
          <a:p>
            <a:r>
              <a:rPr lang="ru-RU" dirty="0" smtClean="0"/>
              <a:t>детей</a:t>
            </a:r>
            <a:endParaRPr lang="ru-RU" dirty="0"/>
          </a:p>
          <a:p>
            <a:r>
              <a:rPr lang="ru-RU" dirty="0" smtClean="0"/>
              <a:t>Цифровая </a:t>
            </a:r>
            <a:r>
              <a:rPr lang="ru-RU" dirty="0"/>
              <a:t>образовательная </a:t>
            </a:r>
            <a:endParaRPr lang="ru-RU" dirty="0" smtClean="0"/>
          </a:p>
          <a:p>
            <a:r>
              <a:rPr lang="ru-RU" dirty="0" smtClean="0"/>
              <a:t>среда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6138" y="3000498"/>
            <a:ext cx="320626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Учитель будущего</a:t>
            </a:r>
          </a:p>
          <a:p>
            <a:endParaRPr lang="ru-RU" dirty="0" smtClean="0"/>
          </a:p>
          <a:p>
            <a:r>
              <a:rPr lang="ru-RU" dirty="0" smtClean="0"/>
              <a:t>Молодые профессионалы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44415" y="3923950"/>
            <a:ext cx="32766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Новые возможности для </a:t>
            </a:r>
            <a:r>
              <a:rPr lang="ru-RU" dirty="0" smtClean="0"/>
              <a:t>каждого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44415" y="5041146"/>
            <a:ext cx="314178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Экспорт </a:t>
            </a:r>
            <a:r>
              <a:rPr lang="ru-RU" dirty="0" smtClean="0"/>
              <a:t>образования</a:t>
            </a:r>
          </a:p>
          <a:p>
            <a:endParaRPr lang="ru-RU" dirty="0"/>
          </a:p>
          <a:p>
            <a:r>
              <a:rPr lang="ru-RU" dirty="0"/>
              <a:t>Социальные лифты для каждого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56138" y="4520577"/>
            <a:ext cx="249780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/>
              <a:t>Социальная активность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2667000" y="3200400"/>
            <a:ext cx="1295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3124200" y="2667000"/>
            <a:ext cx="8264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124200" y="2133600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183207" y="1524000"/>
            <a:ext cx="7791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895600" y="923775"/>
            <a:ext cx="10550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423138" y="3733800"/>
            <a:ext cx="5275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895600" y="4330428"/>
            <a:ext cx="10550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3265661" y="4721255"/>
            <a:ext cx="6967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3124200" y="5273790"/>
            <a:ext cx="8264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3183600" y="5867400"/>
            <a:ext cx="7670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50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846" y="0"/>
            <a:ext cx="8951953" cy="13716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Ключевые направления национального проекта: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457200" y="990600"/>
            <a:ext cx="8420100" cy="419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обновление содержания, образовательных технологий, методик обучения и воспитания;</a:t>
            </a: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создание необходимой современной инфраструктуры;</a:t>
            </a: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подготовка кадров для работы в системе, их переподготовка, повышение квалификации;</a:t>
            </a: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создание наиболее эффективных механизмов управления отраслью.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015" y="4572000"/>
            <a:ext cx="5275385" cy="8767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800" b="1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>
                <a:solidFill>
                  <a:srgbClr val="002060"/>
                </a:solidFill>
              </a:rPr>
              <a:t>Целевая аудитория проекта: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581400" y="6172200"/>
            <a:ext cx="5562600" cy="528320"/>
            <a:chOff x="4621065" y="5587960"/>
            <a:chExt cx="7416799" cy="528320"/>
          </a:xfrm>
        </p:grpSpPr>
        <p:sp>
          <p:nvSpPr>
            <p:cNvPr id="10" name="Нашивка 9"/>
            <p:cNvSpPr/>
            <p:nvPr/>
          </p:nvSpPr>
          <p:spPr>
            <a:xfrm>
              <a:off x="4621065" y="5587960"/>
              <a:ext cx="2755097" cy="528320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работающие граждане</a:t>
              </a:r>
              <a:endParaRPr lang="ru-RU" dirty="0"/>
            </a:p>
          </p:txBody>
        </p:sp>
        <p:sp>
          <p:nvSpPr>
            <p:cNvPr id="11" name="Нашивка 10"/>
            <p:cNvSpPr/>
            <p:nvPr/>
          </p:nvSpPr>
          <p:spPr>
            <a:xfrm>
              <a:off x="7161065" y="5587960"/>
              <a:ext cx="2917657" cy="528320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ru-RU" dirty="0" smtClean="0"/>
                <a:t>педагогические работники</a:t>
              </a:r>
              <a:endParaRPr lang="ru-RU" dirty="0"/>
            </a:p>
          </p:txBody>
        </p:sp>
        <p:sp>
          <p:nvSpPr>
            <p:cNvPr id="12" name="Нашивка 11"/>
            <p:cNvSpPr/>
            <p:nvPr/>
          </p:nvSpPr>
          <p:spPr>
            <a:xfrm>
              <a:off x="9916815" y="5587960"/>
              <a:ext cx="2121049" cy="528320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/>
              <a:r>
                <a:rPr lang="ru-RU" dirty="0" smtClean="0"/>
                <a:t>родители</a:t>
              </a:r>
              <a:endParaRPr lang="ru-RU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15847" y="5429592"/>
            <a:ext cx="5254705" cy="538520"/>
            <a:chOff x="53191" y="5587960"/>
            <a:chExt cx="7006273" cy="538520"/>
          </a:xfrm>
        </p:grpSpPr>
        <p:sp>
          <p:nvSpPr>
            <p:cNvPr id="14" name="Нашивка 13"/>
            <p:cNvSpPr/>
            <p:nvPr/>
          </p:nvSpPr>
          <p:spPr>
            <a:xfrm>
              <a:off x="53191" y="5598160"/>
              <a:ext cx="2739073" cy="528320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дошкольники</a:t>
              </a:r>
              <a:endParaRPr lang="ru-RU" dirty="0"/>
            </a:p>
          </p:txBody>
        </p:sp>
        <p:sp>
          <p:nvSpPr>
            <p:cNvPr id="15" name="Нашивка 14"/>
            <p:cNvSpPr/>
            <p:nvPr/>
          </p:nvSpPr>
          <p:spPr>
            <a:xfrm>
              <a:off x="2589064" y="5587960"/>
              <a:ext cx="2438400" cy="528320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школьники</a:t>
              </a:r>
              <a:endParaRPr lang="ru-RU" dirty="0"/>
            </a:p>
          </p:txBody>
        </p:sp>
        <p:sp>
          <p:nvSpPr>
            <p:cNvPr id="16" name="Нашивка 15"/>
            <p:cNvSpPr/>
            <p:nvPr/>
          </p:nvSpPr>
          <p:spPr>
            <a:xfrm>
              <a:off x="4824264" y="5587960"/>
              <a:ext cx="2235200" cy="528320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студенты</a:t>
              </a:r>
              <a:endParaRPr lang="ru-RU" dirty="0"/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86" y="4266714"/>
            <a:ext cx="2546438" cy="1487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26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43000" y="6065823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ИСТОЧНИКИ: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5 416,8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млн. руб</a:t>
            </a:r>
            <a:r>
              <a:rPr lang="ru-RU" sz="1600" b="1" dirty="0"/>
              <a:t>. – федеральный бюджет, 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3924,3 млн. руб. </a:t>
            </a:r>
            <a:r>
              <a:rPr lang="ru-RU" sz="1600" b="1" dirty="0"/>
              <a:t>– </a:t>
            </a:r>
            <a:r>
              <a:rPr lang="ru-RU" sz="1600" b="1" dirty="0" smtClean="0"/>
              <a:t>консолидированный бюджет </a:t>
            </a:r>
            <a:r>
              <a:rPr lang="ru-RU" sz="1600" b="1" dirty="0"/>
              <a:t>Тамбовской области, 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127,1 млн. руб. </a:t>
            </a:r>
            <a:r>
              <a:rPr lang="ru-RU" sz="1600" b="1" dirty="0"/>
              <a:t>– внебюджетные источники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38200" y="381000"/>
            <a:ext cx="2819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295400" y="716331"/>
            <a:ext cx="6553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Тамбовская  область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7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" y="4419600"/>
            <a:ext cx="2262131" cy="2404744"/>
          </a:xfrm>
          <a:prstGeom prst="rect">
            <a:avLst/>
          </a:prstGeom>
        </p:spPr>
      </p:pic>
      <p:pic>
        <p:nvPicPr>
          <p:cNvPr id="132" name="Рисунок 131" descr="https://images.iconfu.com/sets/8-omni/icons/pieces_icon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15"/>
                    </a14:imgEffect>
                    <a14:imgEffect>
                      <a14:saturation sat="209000"/>
                    </a14:imgEffect>
                  </a14:imgLayer>
                </a14:imgProps>
              </a:ext>
            </a:extLst>
          </a:blip>
          <a:srcRect t="10256" r="53982"/>
          <a:stretch>
            <a:fillRect/>
          </a:stretch>
        </p:blipFill>
        <p:spPr bwMode="auto">
          <a:xfrm rot="5400000">
            <a:off x="4047166" y="1104644"/>
            <a:ext cx="396206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122F610-5A80-49F8-B4A5-E0072293B95B}"/>
              </a:ext>
            </a:extLst>
          </p:cNvPr>
          <p:cNvSpPr txBox="1">
            <a:spLocks/>
          </p:cNvSpPr>
          <p:nvPr/>
        </p:nvSpPr>
        <p:spPr>
          <a:xfrm>
            <a:off x="609600" y="685800"/>
            <a:ext cx="7109229" cy="457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Тамбовской области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1C9FD27-D63B-4934-B221-B340CD9687D9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8991600" cy="8413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3200" dirty="0" smtClean="0">
                <a:solidFill>
                  <a:schemeClr val="tx1"/>
                </a:solidFill>
                <a:latin typeface="+mj-lt"/>
                <a:cs typeface="+mj-cs"/>
              </a:rPr>
              <a:t>Актуальные характеристики системы образования</a:t>
            </a:r>
            <a:endParaRPr lang="ru-RU" sz="320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32" name="Содержимое 20"/>
          <p:cNvSpPr txBox="1">
            <a:spLocks/>
          </p:cNvSpPr>
          <p:nvPr/>
        </p:nvSpPr>
        <p:spPr>
          <a:xfrm>
            <a:off x="4343400" y="1219200"/>
            <a:ext cx="3472626" cy="276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kumimoji="0" lang="ru-RU" sz="1400" b="1" i="0" strike="noStrike" kern="1200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озможности</a:t>
            </a:r>
            <a:r>
              <a:rPr kumimoji="0" lang="ru-RU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для их решения</a:t>
            </a:r>
            <a:endParaRPr kumimoji="0" lang="ru-RU" sz="1400" b="1" i="0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6" name="Содержимое 20"/>
          <p:cNvSpPr txBox="1">
            <a:spLocks/>
          </p:cNvSpPr>
          <p:nvPr/>
        </p:nvSpPr>
        <p:spPr>
          <a:xfrm>
            <a:off x="304800" y="1292266"/>
            <a:ext cx="3702345" cy="5260753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R="0" lvl="0" indent="2698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defRPr/>
            </a:pPr>
            <a:endParaRPr kumimoji="0" lang="ru-RU" sz="1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 indent="269875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1400" dirty="0" smtClean="0">
                <a:latin typeface="Arial Narrow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Наличие дифференциации материально-технического обеспечения городских и сельских школ, базовых школ и филиалов</a:t>
            </a:r>
          </a:p>
          <a:p>
            <a:pPr lvl="0" indent="269875" algn="just">
              <a:spcBef>
                <a:spcPct val="20000"/>
              </a:spcBef>
              <a:buFont typeface="Wingdings" pitchFamily="2" charset="2"/>
              <a:buChar char="ü"/>
              <a:defRPr/>
            </a:pPr>
            <a:endParaRPr lang="ru-RU" sz="14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269875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1400" dirty="0" smtClean="0">
                <a:latin typeface="Arial Narrow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Межмуниципальные барьеры, ведущие к отказу от рациональных структурных решений</a:t>
            </a:r>
          </a:p>
          <a:p>
            <a:pPr algn="just">
              <a:spcBef>
                <a:spcPct val="20000"/>
              </a:spcBef>
              <a:defRPr/>
            </a:pPr>
            <a:endParaRPr lang="ru-RU" sz="14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269875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1400" dirty="0" smtClean="0">
                <a:latin typeface="Arial Narrow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«Старение» педагогических кадров; недостаточная подготовленность части педагогических и управленческих кадров к работе в условиях ЦОС и современного уровня развития технологий</a:t>
            </a:r>
          </a:p>
          <a:p>
            <a:pPr lvl="0" algn="just">
              <a:spcBef>
                <a:spcPct val="20000"/>
              </a:spcBef>
              <a:defRPr/>
            </a:pPr>
            <a:endParaRPr lang="ru-RU" sz="14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269875" algn="just">
              <a:spcBef>
                <a:spcPct val="20000"/>
              </a:spcBef>
            </a:pPr>
            <a:endParaRPr lang="ru-RU" sz="14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269875" algn="just">
              <a:spcBef>
                <a:spcPct val="20000"/>
              </a:spcBef>
            </a:pPr>
            <a:endParaRPr lang="ru-RU" sz="14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269875" algn="just">
              <a:spcBef>
                <a:spcPct val="20000"/>
              </a:spcBef>
            </a:pPr>
            <a:endParaRPr lang="ru-RU" sz="14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269875" algn="just">
              <a:spcBef>
                <a:spcPct val="20000"/>
              </a:spcBef>
            </a:pPr>
            <a:endParaRPr lang="ru-RU" sz="14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269875" algn="just">
              <a:spcBef>
                <a:spcPct val="20000"/>
              </a:spcBef>
            </a:pPr>
            <a:endParaRPr lang="ru-RU" sz="14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269875" algn="just">
              <a:spcBef>
                <a:spcPct val="20000"/>
              </a:spcBef>
            </a:pPr>
            <a:endParaRPr lang="ru-RU" sz="14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R="0" lvl="0" indent="2698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ru-RU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79"/>
          <p:cNvPicPr/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81000" y="1143000"/>
            <a:ext cx="270965" cy="31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" name="TextBox 136"/>
          <p:cNvSpPr txBox="1"/>
          <p:nvPr/>
        </p:nvSpPr>
        <p:spPr>
          <a:xfrm>
            <a:off x="4377182" y="1600200"/>
            <a:ext cx="4614418" cy="50504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2000" algn="just">
              <a:tabLst>
                <a:tab pos="1619250" algn="l"/>
                <a:tab pos="1790700" algn="l"/>
              </a:tabLst>
            </a:pPr>
            <a:r>
              <a:rPr lang="ru-RU" sz="1200" b="1" dirty="0" smtClean="0">
                <a:latin typeface="Arial Narrow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развитие сетевых форм реализации программ;</a:t>
            </a: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b="1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r>
              <a:rPr lang="ru-RU" sz="1200" b="1" dirty="0" smtClean="0">
                <a:latin typeface="Arial Narrow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включение филиалов в число организаций, поддержанных в рамках национального проекта «Образование»</a:t>
            </a: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r>
              <a:rPr lang="ru-RU" sz="1200" b="1" dirty="0" smtClean="0">
                <a:latin typeface="Arial Narrow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создание инновационных структур в статусе государственных </a:t>
            </a:r>
          </a:p>
          <a:p>
            <a:pPr marL="72000" algn="just">
              <a:tabLst>
                <a:tab pos="1619250" algn="l"/>
                <a:tab pos="1790700" algn="l"/>
              </a:tabLst>
            </a:pPr>
            <a:r>
              <a:rPr lang="ru-RU" sz="1200" b="1" dirty="0" smtClean="0">
                <a:latin typeface="Arial Narrow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учреждений и НКО</a:t>
            </a: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b="1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r>
              <a:rPr lang="ru-RU" sz="1200" b="1" dirty="0" smtClean="0">
                <a:latin typeface="Arial Narrow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использование механизмов «целевого обучения», «целевого приема»;</a:t>
            </a: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b="1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r>
              <a:rPr lang="ru-RU" sz="1200" b="1" dirty="0" smtClean="0">
                <a:latin typeface="Arial Narrow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региональный комплекс мер по материальной поддержке педагогов;</a:t>
            </a: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b="1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r>
              <a:rPr lang="ru-RU" sz="1200" b="1" dirty="0" smtClean="0">
                <a:latin typeface="Arial Narrow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участие в программе «Учитель для России»;</a:t>
            </a: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b="1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r>
              <a:rPr lang="ru-RU" sz="1200" b="1" dirty="0" smtClean="0">
                <a:latin typeface="Arial Narrow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развитие системы наставничества;</a:t>
            </a: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b="1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r>
              <a:rPr lang="ru-RU" sz="1200" b="1" dirty="0" smtClean="0">
                <a:latin typeface="Arial Narrow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обучение для муниципальных и школьных команд</a:t>
            </a: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b="1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r>
              <a:rPr lang="ru-RU" sz="1200" b="1" dirty="0" smtClean="0">
                <a:latin typeface="Arial Narrow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создание дистанционных и онлайн форматов реализации программ естественно-научного и технического профиля; </a:t>
            </a: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b="1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r>
              <a:rPr lang="ru-RU" sz="1200" b="1" dirty="0" smtClean="0">
                <a:latin typeface="Arial Narrow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развитие мобильных форм предоставления дополнительного образования (мобильный Кванториум и др.);</a:t>
            </a: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b="1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r>
              <a:rPr lang="ru-RU" sz="1200" b="1" dirty="0" smtClean="0">
                <a:latin typeface="Arial Narrow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реализация регионального комплекса мер по привлечению в систему  дополнительного образования специалистов из реального сектора экономики, высококвалифицированных специалистов из других сфер</a:t>
            </a: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2000" algn="just">
              <a:tabLst>
                <a:tab pos="1619250" algn="l"/>
                <a:tab pos="1790700" algn="l"/>
              </a:tabLst>
            </a:pPr>
            <a:endParaRPr lang="ru-RU" sz="12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endParaRPr lang="ru-RU" sz="1200" dirty="0" smtClean="0">
              <a:latin typeface="Arial Narrow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endParaRPr lang="ru-RU" sz="1200" dirty="0"/>
          </a:p>
        </p:txBody>
      </p:sp>
      <p:sp>
        <p:nvSpPr>
          <p:cNvPr id="141" name="Содержимое 20"/>
          <p:cNvSpPr txBox="1">
            <a:spLocks/>
          </p:cNvSpPr>
          <p:nvPr/>
        </p:nvSpPr>
        <p:spPr>
          <a:xfrm>
            <a:off x="644354" y="1233038"/>
            <a:ext cx="2440631" cy="276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Ключевые проблемы</a:t>
            </a:r>
          </a:p>
          <a:p>
            <a:pPr lvl="0">
              <a:spcBef>
                <a:spcPct val="20000"/>
              </a:spcBef>
              <a:defRPr/>
            </a:pPr>
            <a:endParaRPr kumimoji="0" lang="ru-RU" sz="1200" b="1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Нашивка 35"/>
          <p:cNvSpPr/>
          <p:nvPr/>
        </p:nvSpPr>
        <p:spPr>
          <a:xfrm>
            <a:off x="4190438" y="1954998"/>
            <a:ext cx="174116" cy="202269"/>
          </a:xfrm>
          <a:prstGeom prst="chevron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39" name="Picture 2" descr="Картинки по запросу Администрация Тамбовской области логотип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25395" y="618974"/>
            <a:ext cx="1873155" cy="1250341"/>
          </a:xfrm>
          <a:prstGeom prst="rect">
            <a:avLst/>
          </a:prstGeom>
          <a:noFill/>
        </p:spPr>
      </p:pic>
      <p:sp>
        <p:nvSpPr>
          <p:cNvPr id="23" name="Нашивка 22"/>
          <p:cNvSpPr/>
          <p:nvPr/>
        </p:nvSpPr>
        <p:spPr>
          <a:xfrm>
            <a:off x="4176647" y="2621690"/>
            <a:ext cx="174116" cy="202269"/>
          </a:xfrm>
          <a:prstGeom prst="chevron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Нашивка 25"/>
          <p:cNvSpPr/>
          <p:nvPr/>
        </p:nvSpPr>
        <p:spPr>
          <a:xfrm>
            <a:off x="4203066" y="3785223"/>
            <a:ext cx="174116" cy="202269"/>
          </a:xfrm>
          <a:prstGeom prst="chevron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Нашивка 19"/>
          <p:cNvSpPr/>
          <p:nvPr/>
        </p:nvSpPr>
        <p:spPr>
          <a:xfrm>
            <a:off x="4190438" y="5195798"/>
            <a:ext cx="174116" cy="202269"/>
          </a:xfrm>
          <a:prstGeom prst="chevron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304800" y="2475781"/>
            <a:ext cx="8676109" cy="3881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04800" y="3048000"/>
            <a:ext cx="86868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2310349" y="4800600"/>
            <a:ext cx="6649406" cy="3419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310349" y="4834794"/>
            <a:ext cx="18058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1400" dirty="0">
                <a:latin typeface="Arial Narrow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Доминирование программ эстетической и социально-педагогической направленности в структуре охвата детей дополнительным образованием</a:t>
            </a:r>
          </a:p>
        </p:txBody>
      </p:sp>
    </p:spTree>
    <p:extLst>
      <p:ext uri="{BB962C8B-B14F-4D97-AF65-F5344CB8AC3E}">
        <p14:creationId xmlns:p14="http://schemas.microsoft.com/office/powerpoint/2010/main" val="7969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bject 12"/>
          <p:cNvSpPr/>
          <p:nvPr/>
        </p:nvSpPr>
        <p:spPr>
          <a:xfrm>
            <a:off x="6143423" y="3045893"/>
            <a:ext cx="2381036" cy="102229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2" name="object 12">
            <a:hlinkClick r:id="rId2" action="ppaction://hlinksldjump"/>
          </p:cNvPr>
          <p:cNvSpPr/>
          <p:nvPr/>
        </p:nvSpPr>
        <p:spPr>
          <a:xfrm>
            <a:off x="851538" y="1625667"/>
            <a:ext cx="2621772" cy="65786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54122" y="739245"/>
            <a:ext cx="8914429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 u="sng">
                <a:solidFill>
                  <a:srgbClr val="02489D"/>
                </a:solidFill>
              </a:defRPr>
            </a:lvl1pPr>
          </a:lstStyle>
          <a:p>
            <a:r>
              <a:rPr lang="ru-RU" sz="1600" dirty="0"/>
              <a:t>ЗАДАЧИ:</a:t>
            </a:r>
            <a:r>
              <a:rPr lang="ru-RU" sz="1600" u="none" dirty="0"/>
              <a:t> 1. Создание современной инфраструктуры</a:t>
            </a:r>
          </a:p>
          <a:p>
            <a:pPr indent="606029"/>
            <a:r>
              <a:rPr lang="ru-RU" sz="1600" u="none" dirty="0" smtClean="0"/>
              <a:t>     2</a:t>
            </a:r>
            <a:r>
              <a:rPr lang="ru-RU" sz="1600" u="none" dirty="0"/>
              <a:t>. Обновление содержания, образовательных технологий, методов обучения и </a:t>
            </a:r>
            <a:r>
              <a:rPr lang="ru-RU" sz="1600" u="none" dirty="0" smtClean="0"/>
              <a:t> </a:t>
            </a:r>
          </a:p>
          <a:p>
            <a:pPr indent="606029"/>
            <a:r>
              <a:rPr lang="ru-RU" sz="1600" u="none" dirty="0"/>
              <a:t> </a:t>
            </a:r>
            <a:r>
              <a:rPr lang="ru-RU" sz="1600" u="none" dirty="0" smtClean="0"/>
              <a:t>         воспитания</a:t>
            </a:r>
            <a:endParaRPr lang="ru-RU" sz="1600" u="none" dirty="0"/>
          </a:p>
        </p:txBody>
      </p:sp>
      <p:pic>
        <p:nvPicPr>
          <p:cNvPr id="16" name="Picture 2" descr="ÐÐ°ÑÑÐ¸Ð½ÐºÐ¸ Ð¿Ð¾ Ð·Ð°Ð¿ÑÐ¾ÑÑ Ð·Ð´Ð°Ð½Ð¸Ðµ ÑÐºÐ¾Ð»Ñ Ð²ÐµÐºÑÐ¾ÑÐ½Ð°Ñ Ð³ÑÐ°ÑÐ¸Ðº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3" y="1624673"/>
            <a:ext cx="780392" cy="5784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ject 12"/>
          <p:cNvSpPr/>
          <p:nvPr/>
        </p:nvSpPr>
        <p:spPr>
          <a:xfrm>
            <a:off x="823768" y="2730284"/>
            <a:ext cx="2626520" cy="85230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TextBox 18"/>
          <p:cNvSpPr txBox="1"/>
          <p:nvPr/>
        </p:nvSpPr>
        <p:spPr>
          <a:xfrm>
            <a:off x="915138" y="2734844"/>
            <a:ext cx="2481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Создание центров образования цифрового и гуманитарного  профилей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12733" y="3490224"/>
            <a:ext cx="1376489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138 Центров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858467" y="3501394"/>
            <a:ext cx="846707" cy="685947"/>
            <a:chOff x="1158475" y="2957883"/>
            <a:chExt cx="1128942" cy="914596"/>
          </a:xfrm>
        </p:grpSpPr>
        <p:sp>
          <p:nvSpPr>
            <p:cNvPr id="27" name="Овал 26"/>
            <p:cNvSpPr/>
            <p:nvPr/>
          </p:nvSpPr>
          <p:spPr>
            <a:xfrm>
              <a:off x="1240402" y="2957883"/>
              <a:ext cx="933453" cy="914596"/>
            </a:xfrm>
            <a:prstGeom prst="ellipse">
              <a:avLst/>
            </a:prstGeom>
            <a:solidFill>
              <a:srgbClr val="54C0EB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58475" y="3099658"/>
              <a:ext cx="112894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050" b="1" dirty="0"/>
                <a:t>2019 г.</a:t>
              </a:r>
            </a:p>
            <a:p>
              <a:pPr algn="ctr"/>
              <a:r>
                <a:rPr lang="ru-RU" sz="1050" b="1" dirty="0"/>
                <a:t>12 Центров</a:t>
              </a:r>
            </a:p>
          </p:txBody>
        </p:sp>
      </p:grpSp>
      <p:sp>
        <p:nvSpPr>
          <p:cNvPr id="2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8436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8446" name="AutoShape 14" descr="ÐÐ°ÑÑÐ¸Ð½ÐºÐ¸ Ð¿Ð¾ Ð·Ð°Ð¿ÑÐ¾ÑÑ ÑÐ¾Ð±Ð¾ÑÐ¾ÑÐµÑÐ½Ð¸ÐºÐ° png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32" name="Рисунок 31" descr="robototehnik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578" y="2587713"/>
            <a:ext cx="781103" cy="563299"/>
          </a:xfrm>
          <a:prstGeom prst="round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07340" y="1826730"/>
            <a:ext cx="2581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Строительство новых школ</a:t>
            </a:r>
          </a:p>
        </p:txBody>
      </p:sp>
      <p:sp>
        <p:nvSpPr>
          <p:cNvPr id="41" name="object 12"/>
          <p:cNvSpPr/>
          <p:nvPr/>
        </p:nvSpPr>
        <p:spPr>
          <a:xfrm>
            <a:off x="862245" y="4224060"/>
            <a:ext cx="2610553" cy="109443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953061" y="4241272"/>
            <a:ext cx="2381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Обновление </a:t>
            </a:r>
          </a:p>
          <a:p>
            <a:pPr algn="ctr"/>
            <a:r>
              <a:rPr lang="ru-RU" sz="1600" dirty="0"/>
              <a:t>материально-технической базы </a:t>
            </a:r>
          </a:p>
          <a:p>
            <a:pPr algn="ctr"/>
            <a:r>
              <a:rPr lang="ru-RU" sz="1600" dirty="0"/>
              <a:t>коррекционных школ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63" y="4090872"/>
            <a:ext cx="782241" cy="463451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" name="object 12"/>
          <p:cNvSpPr/>
          <p:nvPr/>
        </p:nvSpPr>
        <p:spPr>
          <a:xfrm>
            <a:off x="5758078" y="4662304"/>
            <a:ext cx="3052116" cy="104721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12"/>
          <p:cNvSpPr/>
          <p:nvPr/>
        </p:nvSpPr>
        <p:spPr>
          <a:xfrm>
            <a:off x="5912297" y="1582155"/>
            <a:ext cx="3052457" cy="87825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TextBox 36"/>
          <p:cNvSpPr txBox="1"/>
          <p:nvPr/>
        </p:nvSpPr>
        <p:spPr>
          <a:xfrm>
            <a:off x="5912297" y="1612985"/>
            <a:ext cx="31888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Уроки технологии на </a:t>
            </a:r>
            <a:r>
              <a:rPr lang="ru-RU" sz="1600" dirty="0" smtClean="0"/>
              <a:t>высокотехнологичных площадках </a:t>
            </a:r>
            <a:r>
              <a:rPr lang="ru-RU" sz="1000" dirty="0" smtClean="0"/>
              <a:t>(</a:t>
            </a:r>
            <a:r>
              <a:rPr lang="ru-RU" sz="1400" dirty="0" smtClean="0"/>
              <a:t>в </a:t>
            </a:r>
            <a:r>
              <a:rPr lang="ru-RU" sz="1400" dirty="0" err="1" smtClean="0"/>
              <a:t>т.ч</a:t>
            </a:r>
            <a:r>
              <a:rPr lang="ru-RU" sz="1400" dirty="0" smtClean="0"/>
              <a:t>. на базе </a:t>
            </a:r>
            <a:r>
              <a:rPr lang="ru-RU" sz="1400" dirty="0" err="1" smtClean="0"/>
              <a:t>Кванториумов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5912297" y="4625464"/>
            <a:ext cx="2903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Вовлечение обучающихся в </a:t>
            </a:r>
          </a:p>
          <a:p>
            <a:r>
              <a:rPr lang="ru-RU" sz="1600" dirty="0"/>
              <a:t>различные формы </a:t>
            </a:r>
          </a:p>
          <a:p>
            <a:r>
              <a:rPr lang="ru-RU" sz="1600" dirty="0"/>
              <a:t>сопровождения и </a:t>
            </a:r>
            <a:endParaRPr lang="ru-RU" sz="1600" dirty="0" smtClean="0"/>
          </a:p>
          <a:p>
            <a:r>
              <a:rPr lang="ru-RU" sz="1600" dirty="0" smtClean="0"/>
              <a:t>наставничества </a:t>
            </a:r>
            <a:endParaRPr lang="ru-RU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3135529" y="5044746"/>
            <a:ext cx="1249902" cy="646986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8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 объектов </a:t>
            </a:r>
          </a:p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– 100% </a:t>
            </a:r>
          </a:p>
        </p:txBody>
      </p:sp>
      <p:sp>
        <p:nvSpPr>
          <p:cNvPr id="48" name="Овал 47"/>
          <p:cNvSpPr/>
          <p:nvPr/>
        </p:nvSpPr>
        <p:spPr>
          <a:xfrm>
            <a:off x="623416" y="5108816"/>
            <a:ext cx="659289" cy="624155"/>
          </a:xfrm>
          <a:prstGeom prst="ellipse">
            <a:avLst/>
          </a:prstGeom>
          <a:solidFill>
            <a:srgbClr val="54C0EB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20004" y="5205300"/>
            <a:ext cx="692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/>
              <a:t>2019 г.</a:t>
            </a:r>
          </a:p>
          <a:p>
            <a:pPr algn="ctr"/>
            <a:r>
              <a:rPr lang="ru-RU" sz="1050" b="1" dirty="0" smtClean="0"/>
              <a:t>2 </a:t>
            </a:r>
            <a:r>
              <a:rPr lang="ru-RU" sz="1050" b="1" dirty="0"/>
              <a:t>школы</a:t>
            </a:r>
          </a:p>
        </p:txBody>
      </p:sp>
      <p:pic>
        <p:nvPicPr>
          <p:cNvPr id="18448" name="Picture 16" descr="ÐÐ°ÑÑÐ¸Ð½ÐºÐ¸ Ð¿Ð¾ Ð·Ð°Ð¿ÑÐ¾ÑÑ ÑÐ¾Ð±Ð¾ÑÐ¾ÑÐµÑÐ½Ð¸ÐºÐ° 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3702" y="1668199"/>
            <a:ext cx="694507" cy="6945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TextBox 51"/>
          <p:cNvSpPr txBox="1"/>
          <p:nvPr/>
        </p:nvSpPr>
        <p:spPr>
          <a:xfrm>
            <a:off x="7118907" y="2408867"/>
            <a:ext cx="1895659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100%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 обучающихся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757" y="4319404"/>
            <a:ext cx="703154" cy="685800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1" name="Прямая соединительная линия 50"/>
          <p:cNvCxnSpPr/>
          <p:nvPr/>
        </p:nvCxnSpPr>
        <p:spPr>
          <a:xfrm>
            <a:off x="1275109" y="5638070"/>
            <a:ext cx="1086744" cy="1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232990" y="3024102"/>
            <a:ext cx="2274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Сетевой формат реализации общеобразовательных программ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858609" y="3792617"/>
            <a:ext cx="1136098" cy="646986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не менее </a:t>
            </a:r>
            <a:br>
              <a:rPr lang="ru-RU" sz="1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70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% школ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5778318" y="2909936"/>
            <a:ext cx="700090" cy="685947"/>
            <a:chOff x="7858028" y="2733634"/>
            <a:chExt cx="933453" cy="914596"/>
          </a:xfrm>
        </p:grpSpPr>
        <p:sp>
          <p:nvSpPr>
            <p:cNvPr id="59" name="Овал 58"/>
            <p:cNvSpPr/>
            <p:nvPr/>
          </p:nvSpPr>
          <p:spPr>
            <a:xfrm>
              <a:off x="7858028" y="2733634"/>
              <a:ext cx="933453" cy="914596"/>
            </a:xfrm>
            <a:prstGeom prst="ellipse">
              <a:avLst/>
            </a:prstGeom>
            <a:solidFill>
              <a:srgbClr val="0099B2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/>
            </a:p>
          </p:txBody>
        </p:sp>
        <p:sp>
          <p:nvSpPr>
            <p:cNvPr id="58" name="object 17"/>
            <p:cNvSpPr/>
            <p:nvPr/>
          </p:nvSpPr>
          <p:spPr>
            <a:xfrm>
              <a:off x="8003427" y="2874676"/>
              <a:ext cx="674369" cy="503224"/>
            </a:xfrm>
            <a:prstGeom prst="rect">
              <a:avLst/>
            </a:prstGeom>
            <a:blipFill>
              <a:blip r:embed="rId8" cstate="print">
                <a:biLevel thresh="50000"/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253675" y="5358470"/>
            <a:ext cx="11812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</a:t>
            </a:r>
            <a:r>
              <a:rPr lang="ru-RU" sz="1350" dirty="0"/>
              <a:t>0</a:t>
            </a:r>
            <a:r>
              <a:rPr lang="en-US" sz="1350" dirty="0"/>
              <a:t>,6 </a:t>
            </a:r>
            <a:r>
              <a:rPr lang="ru-RU" sz="1350" dirty="0"/>
              <a:t>млн. 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1568095" y="3665859"/>
            <a:ext cx="1181247" cy="300082"/>
            <a:chOff x="5907838" y="2419505"/>
            <a:chExt cx="1574996" cy="400109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5972752" y="2746313"/>
              <a:ext cx="1291077" cy="7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907838" y="2419505"/>
              <a:ext cx="157499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</a:t>
              </a:r>
              <a:r>
                <a:rPr lang="ru-RU" sz="1350" dirty="0"/>
                <a:t>9</a:t>
              </a:r>
              <a:r>
                <a:rPr lang="en-US" sz="1350" dirty="0"/>
                <a:t>,</a:t>
              </a:r>
              <a:r>
                <a:rPr lang="ru-RU" sz="1350" dirty="0"/>
                <a:t>4</a:t>
              </a:r>
              <a:r>
                <a:rPr lang="en-US" sz="1350" dirty="0"/>
                <a:t> </a:t>
              </a:r>
              <a:r>
                <a:rPr lang="ru-RU" sz="1350" dirty="0"/>
                <a:t>млн.</a:t>
              </a:r>
            </a:p>
          </p:txBody>
        </p:sp>
      </p:grpSp>
      <p:sp>
        <p:nvSpPr>
          <p:cNvPr id="75" name="AutoShape 338">
            <a:extLst>
              <a:ext uri="{FF2B5EF4-FFF2-40B4-BE49-F238E27FC236}">
                <a16:creationId xmlns:a16="http://schemas.microsoft.com/office/drawing/2014/main" id="{E041F98B-FD06-4F9E-A401-8EE9840D2604}"/>
              </a:ext>
            </a:extLst>
          </p:cNvPr>
          <p:cNvSpPr>
            <a:spLocks noChangeArrowheads="1"/>
          </p:cNvSpPr>
          <p:nvPr/>
        </p:nvSpPr>
        <p:spPr bwMode="auto">
          <a:xfrm rot="17648283">
            <a:off x="3401032" y="1829041"/>
            <a:ext cx="2818595" cy="3110623"/>
          </a:xfrm>
          <a:custGeom>
            <a:avLst/>
            <a:gdLst>
              <a:gd name="G0" fmla="+- 0 0 0"/>
              <a:gd name="G1" fmla="+- 5354331 0 0"/>
              <a:gd name="G2" fmla="+- 0 0 5354331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5354331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5354331"/>
              <a:gd name="G36" fmla="sin G34 5354331"/>
              <a:gd name="G37" fmla="+/ 5354331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630 w 21600"/>
              <a:gd name="T5" fmla="*/ 3735 h 21600"/>
              <a:gd name="T6" fmla="*/ 11969 w 21600"/>
              <a:gd name="T7" fmla="*/ 18815 h 21600"/>
              <a:gd name="T8" fmla="*/ 6715 w 21600"/>
              <a:gd name="T9" fmla="*/ 7267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cubicBezTo>
                  <a:pt x="5400" y="13782"/>
                  <a:pt x="7817" y="16200"/>
                  <a:pt x="10800" y="16200"/>
                </a:cubicBezTo>
                <a:cubicBezTo>
                  <a:pt x="11060" y="16200"/>
                  <a:pt x="11321" y="16181"/>
                  <a:pt x="11579" y="16143"/>
                </a:cubicBezTo>
                <a:lnTo>
                  <a:pt x="12358" y="21486"/>
                </a:lnTo>
                <a:cubicBezTo>
                  <a:pt x="11842" y="21562"/>
                  <a:pt x="11321" y="21599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8A6D3">
              <a:alpha val="14118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ru-RU" sz="1350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4585" y="6098914"/>
            <a:ext cx="9006584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 u="sng">
                <a:solidFill>
                  <a:srgbClr val="02489D"/>
                </a:solidFill>
              </a:defRPr>
            </a:lvl1pPr>
          </a:lstStyle>
          <a:p>
            <a:r>
              <a:rPr lang="ru-RU" sz="2000" u="none" dirty="0"/>
              <a:t>РЕЗУЛЬТАТ: Новое качество образования и формирование у обучающихся компетенций </a:t>
            </a:r>
            <a:r>
              <a:rPr lang="en-US" sz="2000" u="none" dirty="0"/>
              <a:t>XXI</a:t>
            </a:r>
            <a:r>
              <a:rPr lang="ru-RU" sz="2000" u="none" dirty="0"/>
              <a:t>века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029265" y="2166953"/>
            <a:ext cx="924150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14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 школ</a:t>
            </a:r>
          </a:p>
        </p:txBody>
      </p:sp>
      <p:grpSp>
        <p:nvGrpSpPr>
          <p:cNvPr id="79" name="Группа 78"/>
          <p:cNvGrpSpPr/>
          <p:nvPr/>
        </p:nvGrpSpPr>
        <p:grpSpPr>
          <a:xfrm>
            <a:off x="2292275" y="3623518"/>
            <a:ext cx="303288" cy="369332"/>
            <a:chOff x="7037797" y="5630239"/>
            <a:chExt cx="404384" cy="492443"/>
          </a:xfrm>
        </p:grpSpPr>
        <p:sp>
          <p:nvSpPr>
            <p:cNvPr id="50" name="TextBox 49"/>
            <p:cNvSpPr txBox="1"/>
            <p:nvPr/>
          </p:nvSpPr>
          <p:spPr>
            <a:xfrm>
              <a:off x="7037797" y="5630239"/>
              <a:ext cx="4043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Р</a:t>
              </a:r>
            </a:p>
          </p:txBody>
        </p:sp>
        <p:cxnSp>
          <p:nvCxnSpPr>
            <p:cNvPr id="69" name="Прямая соединительная линия 68"/>
            <p:cNvCxnSpPr/>
            <p:nvPr/>
          </p:nvCxnSpPr>
          <p:spPr>
            <a:xfrm flipH="1">
              <a:off x="7119993" y="5897367"/>
              <a:ext cx="108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0" name="Группа 79"/>
          <p:cNvGrpSpPr/>
          <p:nvPr/>
        </p:nvGrpSpPr>
        <p:grpSpPr>
          <a:xfrm>
            <a:off x="2013816" y="5322400"/>
            <a:ext cx="303288" cy="369332"/>
            <a:chOff x="7037797" y="5630239"/>
            <a:chExt cx="404384" cy="492443"/>
          </a:xfrm>
        </p:grpSpPr>
        <p:sp>
          <p:nvSpPr>
            <p:cNvPr id="81" name="TextBox 80"/>
            <p:cNvSpPr txBox="1"/>
            <p:nvPr/>
          </p:nvSpPr>
          <p:spPr>
            <a:xfrm>
              <a:off x="7037797" y="5630239"/>
              <a:ext cx="4043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Р</a:t>
              </a:r>
            </a:p>
          </p:txBody>
        </p:sp>
        <p:cxnSp>
          <p:nvCxnSpPr>
            <p:cNvPr id="82" name="Прямая соединительная линия 81"/>
            <p:cNvCxnSpPr/>
            <p:nvPr/>
          </p:nvCxnSpPr>
          <p:spPr>
            <a:xfrm flipH="1">
              <a:off x="7119993" y="5897367"/>
              <a:ext cx="108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Заголовок 57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3976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Проект </a:t>
            </a:r>
            <a:r>
              <a:rPr lang="ru-RU" sz="3200" b="1" dirty="0" smtClean="0">
                <a:solidFill>
                  <a:srgbClr val="FF0000"/>
                </a:solidFill>
              </a:rPr>
              <a:t>«Современная школа»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8106469" y="1206051"/>
            <a:ext cx="760144" cy="685947"/>
            <a:chOff x="1216186" y="2957883"/>
            <a:chExt cx="1013524" cy="914596"/>
          </a:xfrm>
        </p:grpSpPr>
        <p:sp>
          <p:nvSpPr>
            <p:cNvPr id="62" name="Овал 61"/>
            <p:cNvSpPr/>
            <p:nvPr/>
          </p:nvSpPr>
          <p:spPr>
            <a:xfrm>
              <a:off x="1240402" y="2957883"/>
              <a:ext cx="933453" cy="914596"/>
            </a:xfrm>
            <a:prstGeom prst="ellipse">
              <a:avLst/>
            </a:prstGeom>
            <a:solidFill>
              <a:srgbClr val="54C0EB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216186" y="3099658"/>
              <a:ext cx="101352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050" b="1" dirty="0"/>
                <a:t>2019 г.</a:t>
              </a:r>
            </a:p>
            <a:p>
              <a:pPr algn="ctr"/>
              <a:r>
                <a:rPr lang="ru-RU" sz="1050" b="1" dirty="0"/>
                <a:t>2</a:t>
              </a:r>
              <a:r>
                <a:rPr lang="ru-RU" sz="1050" b="1" dirty="0" smtClean="0"/>
                <a:t>1 объект</a:t>
              </a:r>
              <a:endParaRPr lang="ru-RU" sz="1050" b="1" dirty="0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1832" y="5189434"/>
            <a:ext cx="115224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Office Theme">
  <a:themeElements>
    <a:clrScheme name="Custom 6">
      <a:dk1>
        <a:srgbClr val="465962"/>
      </a:dk1>
      <a:lt1>
        <a:srgbClr val="FFFFFF"/>
      </a:lt1>
      <a:dk2>
        <a:srgbClr val="465962"/>
      </a:dk2>
      <a:lt2>
        <a:srgbClr val="363636"/>
      </a:lt2>
      <a:accent1>
        <a:srgbClr val="494949"/>
      </a:accent1>
      <a:accent2>
        <a:srgbClr val="F72B09"/>
      </a:accent2>
      <a:accent3>
        <a:srgbClr val="00B0F0"/>
      </a:accent3>
      <a:accent4>
        <a:srgbClr val="92D050"/>
      </a:accent4>
      <a:accent5>
        <a:srgbClr val="A5A5A5"/>
      </a:accent5>
      <a:accent6>
        <a:srgbClr val="909BA5"/>
      </a:accent6>
      <a:hlink>
        <a:srgbClr val="898889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4522</TotalTime>
  <Words>2370</Words>
  <Application>Microsoft Office PowerPoint</Application>
  <PresentationFormat>Экран (4:3)</PresentationFormat>
  <Paragraphs>460</Paragraphs>
  <Slides>42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52" baseType="lpstr">
      <vt:lpstr>Arial Unicode MS</vt:lpstr>
      <vt:lpstr>Arial</vt:lpstr>
      <vt:lpstr>Arial Narrow</vt:lpstr>
      <vt:lpstr>Calibri</vt:lpstr>
      <vt:lpstr>굴림</vt:lpstr>
      <vt:lpstr>Helvetica</vt:lpstr>
      <vt:lpstr>Verdana</vt:lpstr>
      <vt:lpstr>Wingdings</vt:lpstr>
      <vt:lpstr>Office Theme</vt:lpstr>
      <vt:lpstr>15_Office Theme</vt:lpstr>
      <vt:lpstr>Презентация PowerPoint</vt:lpstr>
      <vt:lpstr> </vt:lpstr>
      <vt:lpstr>Презентация PowerPoint</vt:lpstr>
      <vt:lpstr> Общий бюджет 784,5 млрд. руб. Предполагается направление в бюджеты субъектов РФ: 390,195 млрд. руб.  </vt:lpstr>
      <vt:lpstr>Презентация PowerPoint</vt:lpstr>
      <vt:lpstr>Ключевые направления национального проекта:</vt:lpstr>
      <vt:lpstr>Презентация PowerPoint</vt:lpstr>
      <vt:lpstr>Презентация PowerPoint</vt:lpstr>
      <vt:lpstr>Проект «Современная школа»</vt:lpstr>
      <vt:lpstr>Презентация PowerPoint</vt:lpstr>
      <vt:lpstr>                                       Ожидаемые результаты </vt:lpstr>
      <vt:lpstr>Презентация PowerPoint</vt:lpstr>
      <vt:lpstr>Презентация PowerPoint</vt:lpstr>
      <vt:lpstr>Инфраструктура проекта «Успех каждого ребенка</vt:lpstr>
      <vt:lpstr>Презентация PowerPoint</vt:lpstr>
      <vt:lpstr>Презентация PowerPoint</vt:lpstr>
      <vt:lpstr>Презентация PowerPoint</vt:lpstr>
      <vt:lpstr>Презентация PowerPoint</vt:lpstr>
      <vt:lpstr>Федеральный проект  «УСПЕХ КАЖДОГО РЕБЕНКА»</vt:lpstr>
      <vt:lpstr> ОСНОВНЫЕ НАВЫКИ </vt:lpstr>
      <vt:lpstr>Презентация PowerPoint</vt:lpstr>
      <vt:lpstr>Презентация PowerPoint</vt:lpstr>
      <vt:lpstr>«Билет в будущее»</vt:lpstr>
      <vt:lpstr>Интерактивный цифровой портал  ПроеКТОриЯ</vt:lpstr>
      <vt:lpstr>Презентация PowerPoint</vt:lpstr>
      <vt:lpstr>Презентация PowerPoint</vt:lpstr>
      <vt:lpstr>Целевые показатели в Тамбовской области (ФП «Успех каждого ребенка») </vt:lpstr>
      <vt:lpstr>Целевые показатели в Тамбовской области (ФП «Успех каждого ребенка») </vt:lpstr>
      <vt:lpstr>Показатели результата реализации  в Тамбовской области  проекта «Успех каждого ребенка»  </vt:lpstr>
      <vt:lpstr>Целевые задачи к реализации в Тамбовской области  проекта «Успех каждого ребенка»  </vt:lpstr>
      <vt:lpstr>Презентация PowerPoint</vt:lpstr>
      <vt:lpstr>Презентация PowerPoint</vt:lpstr>
      <vt:lpstr>Проект «Учитель будущего»</vt:lpstr>
      <vt:lpstr>Презентация PowerPoint</vt:lpstr>
      <vt:lpstr>Презентация PowerPoint</vt:lpstr>
      <vt:lpstr>Презентация PowerPoint</vt:lpstr>
      <vt:lpstr>Презентация PowerPoint</vt:lpstr>
      <vt:lpstr> Совет по вопросам развития и поддержки добровольчества  (волонтёрства) в</vt:lpstr>
      <vt:lpstr>Презентация PowerPoint</vt:lpstr>
      <vt:lpstr>Взаимосвязь проектов</vt:lpstr>
      <vt:lpstr>Взаимосвязь национального проекта «Образование»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Учитель</cp:lastModifiedBy>
  <cp:revision>481</cp:revision>
  <dcterms:created xsi:type="dcterms:W3CDTF">2012-04-26T17:06:14Z</dcterms:created>
  <dcterms:modified xsi:type="dcterms:W3CDTF">2020-11-02T10:18:37Z</dcterms:modified>
</cp:coreProperties>
</file>